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emf" ContentType="image/x-emf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layout1.xml" ContentType="application/vnd.openxmlformats-officedocument.drawingml.diagramLayout+xml"/>
  <Override PartName="/ppt/diagrams/layout2.xml" ContentType="application/vnd.openxmlformats-officedocument.drawingml.diagramLayout+xml"/>
  <Override PartName="/ppt/diagrams/quickStyle1.xml" ContentType="application/vnd.openxmlformats-officedocument.drawingml.diagramStyle+xml"/>
  <Override PartName="/ppt/diagrams/quickStyle2.xml" ContentType="application/vnd.openxmlformats-officedocument.drawingml.diagramStyl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6.6.0.0-->
<p:presentation xmlns:r="http://schemas.openxmlformats.org/officeDocument/2006/relationships" xmlns:a="http://schemas.openxmlformats.org/drawingml/2006/main" xmlns:p="http://schemas.openxmlformats.org/presentationml/2006/main" showSpecialPlsOnTitleSld="0" removePersonalInfoOnSave="1" saveSubsetFonts="1">
  <p:sldMasterIdLst>
    <p:sldMasterId id="2147483660" r:id="rId1"/>
  </p:sldMasterIdLst>
  <p:notesMasterIdLst>
    <p:notesMasterId r:id="rId2"/>
  </p:notesMasterIdLst>
  <p:handoutMasterIdLst>
    <p:handoutMasterId r:id="rId3"/>
  </p:handoutMasterIdLst>
  <p:sldIdLst>
    <p:sldId id="312" r:id="rId4"/>
    <p:sldId id="315" r:id="rId5"/>
    <p:sldId id="293" r:id="rId6"/>
    <p:sldId id="319" r:id="rId7"/>
    <p:sldId id="317" r:id="rId8"/>
    <p:sldId id="318" r:id="rId9"/>
    <p:sldId id="294" r:id="rId10"/>
    <p:sldId id="295" r:id="rId11"/>
    <p:sldId id="296" r:id="rId12"/>
    <p:sldId id="297" r:id="rId13"/>
    <p:sldId id="298" r:id="rId14"/>
    <p:sldId id="301" r:id="rId15"/>
    <p:sldId id="302" r:id="rId16"/>
    <p:sldId id="321" r:id="rId17"/>
    <p:sldId id="322" r:id="rId18"/>
    <p:sldId id="323" r:id="rId19"/>
    <p:sldId id="327" r:id="rId20"/>
    <p:sldId id="326" r:id="rId21"/>
    <p:sldId id="328" r:id="rId22"/>
    <p:sldId id="303" r:id="rId23"/>
    <p:sldId id="308" r:id="rId24"/>
    <p:sldId id="309" r:id="rId25"/>
    <p:sldId id="310" r:id="rId26"/>
    <p:sldId id="299" r:id="rId27"/>
    <p:sldId id="325" r:id="rId28"/>
  </p:sldIdLst>
  <p:sldSz cx="12192000" cy="6858000"/>
  <p:notesSz cx="6950075" cy="9236075"/>
  <p:custDataLst>
    <p:tags r:id="rId2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36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51" autoAdjust="0"/>
  </p:normalViewPr>
  <p:slideViewPr>
    <p:cSldViewPr snapToGrid="0">
      <p:cViewPr varScale="1">
        <p:scale>
          <a:sx n="109" d="100"/>
          <a:sy n="109" d="100"/>
        </p:scale>
        <p:origin x="6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slide" Target="slides/slide9.xml" /><Relationship Id="rId13" Type="http://schemas.openxmlformats.org/officeDocument/2006/relationships/slide" Target="slides/slide10.xml" /><Relationship Id="rId14" Type="http://schemas.openxmlformats.org/officeDocument/2006/relationships/slide" Target="slides/slide11.xml" /><Relationship Id="rId15" Type="http://schemas.openxmlformats.org/officeDocument/2006/relationships/slide" Target="slides/slide12.xml" /><Relationship Id="rId16" Type="http://schemas.openxmlformats.org/officeDocument/2006/relationships/slide" Target="slides/slide13.xml" /><Relationship Id="rId17" Type="http://schemas.openxmlformats.org/officeDocument/2006/relationships/slide" Target="slides/slide14.xml" /><Relationship Id="rId18" Type="http://schemas.openxmlformats.org/officeDocument/2006/relationships/slide" Target="slides/slide15.xml" /><Relationship Id="rId19" Type="http://schemas.openxmlformats.org/officeDocument/2006/relationships/slide" Target="slides/slide16.xml" /><Relationship Id="rId2" Type="http://schemas.openxmlformats.org/officeDocument/2006/relationships/notesMaster" Target="notesMasters/notesMaster1.xml" /><Relationship Id="rId20" Type="http://schemas.openxmlformats.org/officeDocument/2006/relationships/slide" Target="slides/slide17.xml" /><Relationship Id="rId21" Type="http://schemas.openxmlformats.org/officeDocument/2006/relationships/slide" Target="slides/slide18.xml" /><Relationship Id="rId22" Type="http://schemas.openxmlformats.org/officeDocument/2006/relationships/slide" Target="slides/slide19.xml" /><Relationship Id="rId23" Type="http://schemas.openxmlformats.org/officeDocument/2006/relationships/slide" Target="slides/slide20.xml" /><Relationship Id="rId24" Type="http://schemas.openxmlformats.org/officeDocument/2006/relationships/slide" Target="slides/slide21.xml" /><Relationship Id="rId25" Type="http://schemas.openxmlformats.org/officeDocument/2006/relationships/slide" Target="slides/slide22.xml" /><Relationship Id="rId26" Type="http://schemas.openxmlformats.org/officeDocument/2006/relationships/slide" Target="slides/slide23.xml" /><Relationship Id="rId27" Type="http://schemas.openxmlformats.org/officeDocument/2006/relationships/slide" Target="slides/slide24.xml" /><Relationship Id="rId28" Type="http://schemas.openxmlformats.org/officeDocument/2006/relationships/slide" Target="slides/slide25.xml" /><Relationship Id="rId29" Type="http://schemas.openxmlformats.org/officeDocument/2006/relationships/tags" Target="tags/tag1.xml" /><Relationship Id="rId3" Type="http://schemas.openxmlformats.org/officeDocument/2006/relationships/handoutMaster" Target="handoutMasters/handoutMaster1.xml" /><Relationship Id="rId30" Type="http://schemas.openxmlformats.org/officeDocument/2006/relationships/presProps" Target="presProps.xml" /><Relationship Id="rId31" Type="http://schemas.openxmlformats.org/officeDocument/2006/relationships/viewProps" Target="viewProps.xml" /><Relationship Id="rId32" Type="http://schemas.openxmlformats.org/officeDocument/2006/relationships/theme" Target="theme/theme1.xml" /><Relationship Id="rId33" Type="http://schemas.openxmlformats.org/officeDocument/2006/relationships/tableStyles" Target="tableStyles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diagrams/colors1.xml><?xml version="1.0" encoding="utf-8"?>
<dgm:colorsDef xmlns:a="http://schemas.openxmlformats.org/drawingml/2006/main" xmlns:dgm="http://schemas.openxmlformats.org/drawingml/2006/diagram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a="http://schemas.openxmlformats.org/drawingml/2006/main" xmlns:dgm="http://schemas.openxmlformats.org/drawingml/2006/diagram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a="http://schemas.openxmlformats.org/drawingml/2006/main" xmlns:r="http://schemas.openxmlformats.org/officeDocument/2006/relationships" xmlns:dgm="http://schemas.openxmlformats.org/drawingml/2006/diagram">
  <dgm:ptLst>
    <dgm:pt modelId="{AC4387FC-74B1-4C37-87FF-3950F1278DD2}" type="doc">
      <dgm:prSet loTypeId="urn:microsoft.com/office/officeart/2005/8/layout/bProcess4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A20EC1E-152D-4D4E-BA72-1798D7DB77D6}" type="parTrans" cxnId="{65C20BE1-8922-44D2-9E40-31718BF02623}">
      <dgm:prSet/>
      <dgm:spPr/>
      <dgm:t>
        <a:bodyPr/>
        <a:lstStyle/>
        <a:p>
          <a:endParaRPr lang="en-US"/>
        </a:p>
      </dgm:t>
    </dgm:pt>
    <dgm:pt modelId="{1E10A722-369F-4614-AB84-60C3C06E00F8}">
      <dgm:prSet phldrT="[Text]"/>
      <dgm:spPr>
        <a:solidFill>
          <a:srgbClr val="E87A02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smtClean="0">
              <a:solidFill>
                <a:srgbClr val="FFFFFF"/>
              </a:solidFill>
            </a:rPr>
            <a:t>Initial</a:t>
          </a:r>
        </a:p>
        <a:p>
          <a:r>
            <a:rPr lang="en-US" smtClean="0">
              <a:solidFill>
                <a:srgbClr val="FFFFFF"/>
              </a:solidFill>
            </a:rPr>
            <a:t>Consultation</a:t>
          </a:r>
          <a:endParaRPr lang="en-US">
            <a:solidFill>
              <a:srgbClr val="FFFFFF"/>
            </a:solidFill>
          </a:endParaRPr>
        </a:p>
      </dgm:t>
    </dgm:pt>
    <dgm:pt modelId="{4A5514B0-E256-4BD0-801D-954C23036528}" type="sibTrans" cxnId="{65C20BE1-8922-44D2-9E40-31718BF02623}">
      <dgm:prSet/>
      <dgm:spPr>
        <a:noFill/>
        <a:ln>
          <a:solidFill>
            <a:schemeClr val="accent4"/>
          </a:solidFill>
        </a:ln>
      </dgm:spPr>
      <dgm:t>
        <a:bodyPr/>
        <a:lstStyle/>
        <a:p>
          <a:endParaRPr lang="en-US"/>
        </a:p>
      </dgm:t>
    </dgm:pt>
    <dgm:pt modelId="{755600CB-48BD-47BD-A298-DECABD52BFDD}" type="parTrans" cxnId="{4105EB5B-79F8-428C-9661-0189D8A84AFE}">
      <dgm:prSet/>
      <dgm:spPr/>
      <dgm:t>
        <a:bodyPr/>
        <a:lstStyle/>
        <a:p>
          <a:endParaRPr lang="en-US"/>
        </a:p>
      </dgm:t>
    </dgm:pt>
    <dgm:pt modelId="{99AFC0B3-F070-401E-888D-63D6890EC737}">
      <dgm:prSet phldrT="[Text]"/>
      <dgm:spPr>
        <a:solidFill>
          <a:schemeClr val="accent3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smtClean="0">
              <a:solidFill>
                <a:srgbClr val="FFFFFF"/>
              </a:solidFill>
            </a:rPr>
            <a:t>Informal</a:t>
          </a:r>
        </a:p>
        <a:p>
          <a:r>
            <a:rPr lang="en-US" smtClean="0">
              <a:solidFill>
                <a:srgbClr val="FFFFFF"/>
              </a:solidFill>
            </a:rPr>
            <a:t>Feasibility</a:t>
          </a:r>
        </a:p>
        <a:p>
          <a:r>
            <a:rPr lang="en-US" smtClean="0">
              <a:solidFill>
                <a:srgbClr val="FFFFFF"/>
              </a:solidFill>
            </a:rPr>
            <a:t>Analysis</a:t>
          </a:r>
          <a:endParaRPr lang="en-US">
            <a:solidFill>
              <a:srgbClr val="FFFFFF"/>
            </a:solidFill>
          </a:endParaRPr>
        </a:p>
      </dgm:t>
    </dgm:pt>
    <dgm:pt modelId="{4705F2C6-82D5-4151-98EB-30A4CBDEDF49}" type="sibTrans" cxnId="{4105EB5B-79F8-428C-9661-0189D8A84AFE}">
      <dgm:prSet/>
      <dgm:spPr>
        <a:noFill/>
        <a:ln>
          <a:solidFill>
            <a:schemeClr val="accent4"/>
          </a:solidFill>
        </a:ln>
      </dgm:spPr>
      <dgm:t>
        <a:bodyPr/>
        <a:lstStyle/>
        <a:p>
          <a:endParaRPr lang="en-US"/>
        </a:p>
      </dgm:t>
    </dgm:pt>
    <dgm:pt modelId="{8B453271-DD0F-4FF0-A3ED-9B6D834A4C0E}" type="parTrans" cxnId="{9E0AC998-886F-4FED-B2E0-B7CBF09330AD}">
      <dgm:prSet/>
      <dgm:spPr/>
      <dgm:t>
        <a:bodyPr/>
        <a:lstStyle/>
        <a:p>
          <a:endParaRPr lang="en-US"/>
        </a:p>
      </dgm:t>
    </dgm:pt>
    <dgm:pt modelId="{2FF3C42C-3B4D-4B21-9829-5DE1882ED152}">
      <dgm:prSet phldrT="[Text]"/>
      <dgm:spPr>
        <a:solidFill>
          <a:srgbClr val="0456A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smtClean="0">
              <a:solidFill>
                <a:srgbClr val="FFFFFF"/>
              </a:solidFill>
            </a:rPr>
            <a:t>Engagement</a:t>
          </a:r>
        </a:p>
        <a:p>
          <a:r>
            <a:rPr lang="en-US" smtClean="0">
              <a:solidFill>
                <a:srgbClr val="FFFFFF"/>
              </a:solidFill>
            </a:rPr>
            <a:t>Process</a:t>
          </a:r>
        </a:p>
      </dgm:t>
    </dgm:pt>
    <dgm:pt modelId="{943E8844-5203-4D6C-B346-0DB35B5EFE31}" type="sibTrans" cxnId="{9E0AC998-886F-4FED-B2E0-B7CBF09330AD}">
      <dgm:prSet/>
      <dgm:spPr>
        <a:noFill/>
        <a:ln>
          <a:solidFill>
            <a:schemeClr val="accent4"/>
          </a:solidFill>
        </a:ln>
      </dgm:spPr>
      <dgm:t>
        <a:bodyPr/>
        <a:lstStyle/>
        <a:p>
          <a:endParaRPr lang="en-US"/>
        </a:p>
      </dgm:t>
    </dgm:pt>
    <dgm:pt modelId="{193FE8D2-593B-4A63-B107-A197440FBDC3}" type="parTrans" cxnId="{6551155B-7A1E-486E-A4A7-432837532BC2}">
      <dgm:prSet/>
      <dgm:spPr/>
      <dgm:t>
        <a:bodyPr/>
        <a:lstStyle/>
        <a:p>
          <a:endParaRPr lang="en-US"/>
        </a:p>
      </dgm:t>
    </dgm:pt>
    <dgm:pt modelId="{75007FFD-9378-4C47-A902-45C313A3A657}">
      <dgm:prSet phldrT="[Text]"/>
      <dgm:spPr>
        <a:solidFill>
          <a:srgbClr val="7030A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smtClean="0">
              <a:solidFill>
                <a:srgbClr val="FFFFFF"/>
              </a:solidFill>
            </a:rPr>
            <a:t>Risk Analysis, Underwriting and Compliance</a:t>
          </a:r>
          <a:endParaRPr lang="en-US">
            <a:solidFill>
              <a:srgbClr val="FFFFFF"/>
            </a:solidFill>
          </a:endParaRPr>
        </a:p>
      </dgm:t>
    </dgm:pt>
    <dgm:pt modelId="{2066000F-F73C-4BF1-AD41-3322AA2E8588}" type="sibTrans" cxnId="{6551155B-7A1E-486E-A4A7-432837532BC2}">
      <dgm:prSet/>
      <dgm:spPr>
        <a:noFill/>
        <a:ln>
          <a:solidFill>
            <a:schemeClr val="accent4"/>
          </a:solidFill>
        </a:ln>
      </dgm:spPr>
      <dgm:t>
        <a:bodyPr/>
        <a:lstStyle/>
        <a:p>
          <a:endParaRPr lang="en-US"/>
        </a:p>
      </dgm:t>
    </dgm:pt>
    <dgm:pt modelId="{A70E2C03-5B79-44EA-98B4-8F9828D94E82}" type="parTrans" cxnId="{58C07A76-2AA3-416B-81CE-4ABCCF2F3B11}">
      <dgm:prSet/>
      <dgm:spPr/>
      <dgm:t>
        <a:bodyPr/>
        <a:lstStyle/>
        <a:p>
          <a:endParaRPr lang="en-US"/>
        </a:p>
      </dgm:t>
    </dgm:pt>
    <dgm:pt modelId="{F9AD1B70-6E73-4A35-8EDD-EE09A02EDE6E}">
      <dgm:prSet phldrT="[Text]"/>
      <dgm:spPr>
        <a:solidFill>
          <a:srgbClr val="33660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smtClean="0">
              <a:solidFill>
                <a:srgbClr val="FFFFFF"/>
              </a:solidFill>
            </a:rPr>
            <a:t>Domicile Selection</a:t>
          </a:r>
          <a:endParaRPr lang="en-US">
            <a:solidFill>
              <a:srgbClr val="FFFFFF"/>
            </a:solidFill>
          </a:endParaRPr>
        </a:p>
      </dgm:t>
    </dgm:pt>
    <dgm:pt modelId="{0311C848-9671-4BA9-AEEE-A3B256E6758E}" type="sibTrans" cxnId="{58C07A76-2AA3-416B-81CE-4ABCCF2F3B11}">
      <dgm:prSet/>
      <dgm:spPr>
        <a:noFill/>
        <a:ln>
          <a:solidFill>
            <a:schemeClr val="accent4"/>
          </a:solidFill>
        </a:ln>
      </dgm:spPr>
      <dgm:t>
        <a:bodyPr/>
        <a:lstStyle/>
        <a:p>
          <a:endParaRPr lang="en-US"/>
        </a:p>
      </dgm:t>
    </dgm:pt>
    <dgm:pt modelId="{2CBD4E50-88DE-4B37-B7A3-5270E2F57C77}" type="parTrans" cxnId="{B683D8D9-E7EA-486D-BB34-9346EAEE52B6}">
      <dgm:prSet/>
      <dgm:spPr/>
      <dgm:t>
        <a:bodyPr/>
        <a:lstStyle/>
        <a:p>
          <a:endParaRPr lang="en-US"/>
        </a:p>
      </dgm:t>
    </dgm:pt>
    <dgm:pt modelId="{E011D8EF-5B93-423B-9A71-75FCBCE7D4BB}">
      <dgm:prSet phldrT="[Text]"/>
      <dgm:spPr>
        <a:solidFill>
          <a:schemeClr val="accent1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smtClean="0">
              <a:solidFill>
                <a:srgbClr val="FFFFFF"/>
              </a:solidFill>
            </a:rPr>
            <a:t>Complete</a:t>
          </a:r>
        </a:p>
        <a:p>
          <a:r>
            <a:rPr lang="en-US" smtClean="0">
              <a:solidFill>
                <a:srgbClr val="FFFFFF"/>
              </a:solidFill>
            </a:rPr>
            <a:t>Feasibility</a:t>
          </a:r>
        </a:p>
        <a:p>
          <a:r>
            <a:rPr lang="en-US" smtClean="0">
              <a:solidFill>
                <a:srgbClr val="FFFFFF"/>
              </a:solidFill>
            </a:rPr>
            <a:t>Study</a:t>
          </a:r>
          <a:endParaRPr lang="en-US">
            <a:solidFill>
              <a:srgbClr val="FFFFFF"/>
            </a:solidFill>
          </a:endParaRPr>
        </a:p>
      </dgm:t>
    </dgm:pt>
    <dgm:pt modelId="{F58F344D-999E-48B2-B4F1-5136520B08F0}" type="sibTrans" cxnId="{B683D8D9-E7EA-486D-BB34-9346EAEE52B6}">
      <dgm:prSet/>
      <dgm:spPr>
        <a:noFill/>
        <a:ln>
          <a:solidFill>
            <a:schemeClr val="accent4"/>
          </a:solidFill>
        </a:ln>
      </dgm:spPr>
      <dgm:t>
        <a:bodyPr/>
        <a:lstStyle/>
        <a:p>
          <a:endParaRPr lang="en-US"/>
        </a:p>
      </dgm:t>
    </dgm:pt>
    <dgm:pt modelId="{DE0E9C08-D064-40AD-AA8E-A508C2D42794}" type="parTrans" cxnId="{47046D0B-C2D5-4301-86C3-8B77F56E069E}">
      <dgm:prSet/>
      <dgm:spPr/>
      <dgm:t>
        <a:bodyPr/>
        <a:lstStyle/>
        <a:p>
          <a:endParaRPr lang="en-US"/>
        </a:p>
      </dgm:t>
    </dgm:pt>
    <dgm:pt modelId="{E6A4F0D6-386C-4244-A347-7683551BAB53}">
      <dgm:prSet phldrT="[Text]"/>
      <dgm:spPr>
        <a:solidFill>
          <a:srgbClr val="0456A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smtClean="0">
              <a:solidFill>
                <a:srgbClr val="FFFFFF"/>
              </a:solidFill>
            </a:rPr>
            <a:t>Application to Insurance Regulators</a:t>
          </a:r>
          <a:endParaRPr lang="en-US">
            <a:solidFill>
              <a:srgbClr val="FFFFFF"/>
            </a:solidFill>
          </a:endParaRPr>
        </a:p>
      </dgm:t>
    </dgm:pt>
    <dgm:pt modelId="{5EB00AEB-179C-4186-B826-1A2691E2D237}" type="sibTrans" cxnId="{47046D0B-C2D5-4301-86C3-8B77F56E069E}">
      <dgm:prSet/>
      <dgm:spPr>
        <a:noFill/>
        <a:ln>
          <a:solidFill>
            <a:schemeClr val="accent4"/>
          </a:solidFill>
        </a:ln>
      </dgm:spPr>
      <dgm:t>
        <a:bodyPr/>
        <a:lstStyle/>
        <a:p>
          <a:endParaRPr lang="en-US"/>
        </a:p>
      </dgm:t>
    </dgm:pt>
    <dgm:pt modelId="{6D825A9D-9D77-4D5C-B580-A255B4040B38}" type="parTrans" cxnId="{FE9F79F9-C055-45C9-AA9B-B25E8678BBFD}">
      <dgm:prSet/>
      <dgm:spPr/>
      <dgm:t>
        <a:bodyPr/>
        <a:lstStyle/>
        <a:p>
          <a:endParaRPr lang="en-US"/>
        </a:p>
      </dgm:t>
    </dgm:pt>
    <dgm:pt modelId="{E1521EC4-4204-45AC-BF88-AF44DD054660}">
      <dgm:prSet phldrT="[Text]"/>
      <dgm:spPr>
        <a:solidFill>
          <a:schemeClr val="accent3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smtClean="0">
              <a:solidFill>
                <a:srgbClr val="FFFFFF"/>
              </a:solidFill>
            </a:rPr>
            <a:t>Approval Process</a:t>
          </a:r>
          <a:endParaRPr lang="en-US">
            <a:solidFill>
              <a:srgbClr val="FFFFFF"/>
            </a:solidFill>
          </a:endParaRPr>
        </a:p>
      </dgm:t>
    </dgm:pt>
    <dgm:pt modelId="{360D4403-24B7-49F9-9237-C432B1919D5D}" type="sibTrans" cxnId="{FE9F79F9-C055-45C9-AA9B-B25E8678BBFD}">
      <dgm:prSet/>
      <dgm:spPr>
        <a:noFill/>
        <a:ln>
          <a:solidFill>
            <a:schemeClr val="accent4"/>
          </a:solidFill>
        </a:ln>
      </dgm:spPr>
      <dgm:t>
        <a:bodyPr/>
        <a:lstStyle/>
        <a:p>
          <a:endParaRPr lang="en-US"/>
        </a:p>
      </dgm:t>
    </dgm:pt>
    <dgm:pt modelId="{C42AA9EA-47B7-4972-AD3E-51C4C401DA5D}" type="parTrans" cxnId="{F74A4ED9-02EF-4902-AC77-A7382DA4F2A0}">
      <dgm:prSet/>
      <dgm:spPr/>
      <dgm:t>
        <a:bodyPr/>
        <a:lstStyle/>
        <a:p>
          <a:endParaRPr lang="en-US"/>
        </a:p>
      </dgm:t>
    </dgm:pt>
    <dgm:pt modelId="{B859B4A9-7E00-40C9-86A6-FBDB5BF7FA71}">
      <dgm:prSet phldrT="[Text]"/>
      <dgm:spPr>
        <a:solidFill>
          <a:srgbClr val="E87A02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smtClean="0">
              <a:solidFill>
                <a:srgbClr val="FFFFFF"/>
              </a:solidFill>
            </a:rPr>
            <a:t>Closing Procedure</a:t>
          </a:r>
          <a:endParaRPr lang="en-US">
            <a:solidFill>
              <a:srgbClr val="FFFFFF"/>
            </a:solidFill>
          </a:endParaRPr>
        </a:p>
      </dgm:t>
    </dgm:pt>
    <dgm:pt modelId="{E96B5FBC-2FB9-4925-81BE-4FF4BF6CA15D}" type="sibTrans" cxnId="{F74A4ED9-02EF-4902-AC77-A7382DA4F2A0}">
      <dgm:prSet/>
      <dgm:spPr/>
      <dgm:t>
        <a:bodyPr/>
        <a:lstStyle/>
        <a:p>
          <a:endParaRPr lang="en-US"/>
        </a:p>
      </dgm:t>
    </dgm:pt>
    <dgm:pt modelId="{BAAB1818-F24C-4098-902A-3D377FC52CCF}" type="pres">
      <dgm:prSet presAssocID="{AC4387FC-74B1-4C37-87FF-3950F1278DD2}" presName="Name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08ECDB63-8020-4A07-A29A-8C916DB05AF0}" type="pres">
      <dgm:prSet presAssocID="{1E10A722-369F-4614-AB84-60C3C06E00F8}" presName="compNode"/>
      <dgm:spPr/>
      <dgm:t>
        <a:bodyPr/>
        <a:lstStyle/>
        <a:p/>
      </dgm:t>
    </dgm:pt>
    <dgm:pt modelId="{B35ACF48-0104-4DA4-AEB1-7BCAD182A716}" type="pres">
      <dgm:prSet presAssocID="{1E10A722-369F-4614-AB84-60C3C06E00F8}" presName="dummyConnPt"/>
      <dgm:spPr/>
      <dgm:t>
        <a:bodyPr/>
        <a:lstStyle/>
        <a:p/>
      </dgm:t>
    </dgm:pt>
    <dgm:pt modelId="{07F4AC8E-2560-46CA-BE3D-B422CE90A303}" type="pres">
      <dgm:prSet presAssocID="{1E10A722-369F-4614-AB84-60C3C06E00F8}" presName="node" presStyleLbl="node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50E46E-6294-4415-B0E5-FD6DB41260DE}" type="pres">
      <dgm:prSet presAssocID="{4A5514B0-E256-4BD0-801D-954C23036528}" presName="sibTrans" presStyleLbl="bgSibTrans2D1" presStyleCnt="8"/>
      <dgm:spPr/>
      <dgm:t>
        <a:bodyPr/>
        <a:lstStyle/>
        <a:p>
          <a:endParaRPr lang="en-US"/>
        </a:p>
      </dgm:t>
    </dgm:pt>
    <dgm:pt modelId="{13693729-6E4A-4E02-BBFF-B849783E464B}" type="pres">
      <dgm:prSet presAssocID="{99AFC0B3-F070-401E-888D-63D6890EC737}" presName="compNode"/>
      <dgm:spPr/>
      <dgm:t>
        <a:bodyPr/>
        <a:lstStyle/>
        <a:p/>
      </dgm:t>
    </dgm:pt>
    <dgm:pt modelId="{64896639-08A2-4F7D-AE52-5CCD99F8422B}" type="pres">
      <dgm:prSet presAssocID="{99AFC0B3-F070-401E-888D-63D6890EC737}" presName="dummyConnPt"/>
      <dgm:spPr/>
      <dgm:t>
        <a:bodyPr/>
        <a:lstStyle/>
        <a:p/>
      </dgm:t>
    </dgm:pt>
    <dgm:pt modelId="{6B9CB3FF-23DE-44BE-819A-A6C8CEFC1FC2}" type="pres">
      <dgm:prSet presAssocID="{99AFC0B3-F070-401E-888D-63D6890EC737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1D71FD-9380-426C-8ED8-8BD550F17428}" type="pres">
      <dgm:prSet presAssocID="{4705F2C6-82D5-4151-98EB-30A4CBDEDF49}" presName="sibTrans" presStyleLbl="bgSibTrans2D1" presStyleIdx="1" presStyleCnt="8"/>
      <dgm:spPr/>
      <dgm:t>
        <a:bodyPr/>
        <a:lstStyle/>
        <a:p>
          <a:endParaRPr lang="en-US"/>
        </a:p>
      </dgm:t>
    </dgm:pt>
    <dgm:pt modelId="{FDB6A42B-9DB6-4CF4-B84B-8954B726965B}" type="pres">
      <dgm:prSet presAssocID="{2FF3C42C-3B4D-4B21-9829-5DE1882ED152}" presName="compNode"/>
      <dgm:spPr/>
      <dgm:t>
        <a:bodyPr/>
        <a:lstStyle/>
        <a:p/>
      </dgm:t>
    </dgm:pt>
    <dgm:pt modelId="{B0626076-49A8-43A5-BF26-B1B817042729}" type="pres">
      <dgm:prSet presAssocID="{2FF3C42C-3B4D-4B21-9829-5DE1882ED152}" presName="dummyConnPt"/>
      <dgm:spPr/>
      <dgm:t>
        <a:bodyPr/>
        <a:lstStyle/>
        <a:p/>
      </dgm:t>
    </dgm:pt>
    <dgm:pt modelId="{0118A9B4-DB7E-4CEA-A9BC-ABF7B4FEA3C3}" type="pres">
      <dgm:prSet presAssocID="{2FF3C42C-3B4D-4B21-9829-5DE1882ED152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5DEC58-F2BE-4E35-B7DD-9A0F1FD62DCA}" type="pres">
      <dgm:prSet presAssocID="{943E8844-5203-4D6C-B346-0DB35B5EFE31}" presName="sibTrans" presStyleLbl="bgSibTrans2D1" presStyleIdx="2" presStyleCnt="8"/>
      <dgm:spPr/>
      <dgm:t>
        <a:bodyPr/>
        <a:lstStyle/>
        <a:p>
          <a:endParaRPr lang="en-US"/>
        </a:p>
      </dgm:t>
    </dgm:pt>
    <dgm:pt modelId="{C76123B1-1E1E-490D-9267-99A24A1C5F77}" type="pres">
      <dgm:prSet presAssocID="{75007FFD-9378-4C47-A902-45C313A3A657}" presName="compNode"/>
      <dgm:spPr/>
      <dgm:t>
        <a:bodyPr/>
        <a:lstStyle/>
        <a:p/>
      </dgm:t>
    </dgm:pt>
    <dgm:pt modelId="{87315B1B-90C8-4DFC-B4C1-126E354CE3A6}" type="pres">
      <dgm:prSet presAssocID="{75007FFD-9378-4C47-A902-45C313A3A657}" presName="dummyConnPt"/>
      <dgm:spPr/>
      <dgm:t>
        <a:bodyPr/>
        <a:lstStyle/>
        <a:p/>
      </dgm:t>
    </dgm:pt>
    <dgm:pt modelId="{6E2382E1-6237-46B4-B489-52EF23C0F697}" type="pres">
      <dgm:prSet presAssocID="{75007FFD-9378-4C47-A902-45C313A3A657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1DDC86-4D85-4AD9-8F54-B737793FD1EA}" type="pres">
      <dgm:prSet presAssocID="{2066000F-F73C-4BF1-AD41-3322AA2E8588}" presName="sibTrans" presStyleLbl="bgSibTrans2D1" presStyleIdx="3" presStyleCnt="8"/>
      <dgm:spPr/>
      <dgm:t>
        <a:bodyPr/>
        <a:lstStyle/>
        <a:p>
          <a:endParaRPr lang="en-US"/>
        </a:p>
      </dgm:t>
    </dgm:pt>
    <dgm:pt modelId="{167144F7-73F0-46FB-BB99-1450033D5378}" type="pres">
      <dgm:prSet presAssocID="{F9AD1B70-6E73-4A35-8EDD-EE09A02EDE6E}" presName="compNode"/>
      <dgm:spPr/>
      <dgm:t>
        <a:bodyPr/>
        <a:lstStyle/>
        <a:p/>
      </dgm:t>
    </dgm:pt>
    <dgm:pt modelId="{1E5368BD-13E6-4761-A622-0B48D74E7C32}" type="pres">
      <dgm:prSet presAssocID="{F9AD1B70-6E73-4A35-8EDD-EE09A02EDE6E}" presName="dummyConnPt"/>
      <dgm:spPr/>
      <dgm:t>
        <a:bodyPr/>
        <a:lstStyle/>
        <a:p/>
      </dgm:t>
    </dgm:pt>
    <dgm:pt modelId="{B3E1C9F5-8784-418B-ABF5-454F0B5238DD}" type="pres">
      <dgm:prSet presAssocID="{F9AD1B70-6E73-4A35-8EDD-EE09A02EDE6E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259832-C957-4B86-8F7E-6D4A6A7C1522}" type="pres">
      <dgm:prSet presAssocID="{0311C848-9671-4BA9-AEEE-A3B256E6758E}" presName="sibTrans" presStyleLbl="bgSibTrans2D1" presStyleIdx="4" presStyleCnt="8"/>
      <dgm:spPr/>
      <dgm:t>
        <a:bodyPr/>
        <a:lstStyle/>
        <a:p>
          <a:endParaRPr lang="en-US"/>
        </a:p>
      </dgm:t>
    </dgm:pt>
    <dgm:pt modelId="{4A5592D8-04C5-4184-99B0-D1AE40805B82}" type="pres">
      <dgm:prSet presAssocID="{E011D8EF-5B93-423B-9A71-75FCBCE7D4BB}" presName="compNode"/>
      <dgm:spPr/>
      <dgm:t>
        <a:bodyPr/>
        <a:lstStyle/>
        <a:p/>
      </dgm:t>
    </dgm:pt>
    <dgm:pt modelId="{67C69AC7-921E-4081-BBDE-396C20D6E232}" type="pres">
      <dgm:prSet presAssocID="{E011D8EF-5B93-423B-9A71-75FCBCE7D4BB}" presName="dummyConnPt"/>
      <dgm:spPr/>
      <dgm:t>
        <a:bodyPr/>
        <a:lstStyle/>
        <a:p/>
      </dgm:t>
    </dgm:pt>
    <dgm:pt modelId="{8457D4D7-B5A2-4C20-9207-E037715FEF15}" type="pres">
      <dgm:prSet presAssocID="{E011D8EF-5B93-423B-9A71-75FCBCE7D4BB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8E1C4A-CD56-42CB-B5D5-EB57ED0EC1CA}" type="pres">
      <dgm:prSet presAssocID="{F58F344D-999E-48B2-B4F1-5136520B08F0}" presName="sibTrans" presStyleLbl="bgSibTrans2D1" presStyleIdx="5" presStyleCnt="8"/>
      <dgm:spPr/>
      <dgm:t>
        <a:bodyPr/>
        <a:lstStyle/>
        <a:p>
          <a:endParaRPr lang="en-US"/>
        </a:p>
      </dgm:t>
    </dgm:pt>
    <dgm:pt modelId="{A4DED5EA-A765-4524-87C1-1FAF00DD734E}" type="pres">
      <dgm:prSet presAssocID="{E6A4F0D6-386C-4244-A347-7683551BAB53}" presName="compNode"/>
      <dgm:spPr/>
      <dgm:t>
        <a:bodyPr/>
        <a:lstStyle/>
        <a:p/>
      </dgm:t>
    </dgm:pt>
    <dgm:pt modelId="{89F01F38-7FC0-4520-90D8-E856C7BF71D5}" type="pres">
      <dgm:prSet presAssocID="{E6A4F0D6-386C-4244-A347-7683551BAB53}" presName="dummyConnPt"/>
      <dgm:spPr/>
      <dgm:t>
        <a:bodyPr/>
        <a:lstStyle/>
        <a:p/>
      </dgm:t>
    </dgm:pt>
    <dgm:pt modelId="{783B5765-2EB3-4E1B-90F2-72C976738EA9}" type="pres">
      <dgm:prSet presAssocID="{E6A4F0D6-386C-4244-A347-7683551BAB53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552F8C-78A4-43AF-9960-B883897C71FC}" type="pres">
      <dgm:prSet presAssocID="{5EB00AEB-179C-4186-B826-1A2691E2D237}" presName="sibTrans" presStyleLbl="bgSibTrans2D1" presStyleIdx="6" presStyleCnt="8"/>
      <dgm:spPr/>
      <dgm:t>
        <a:bodyPr/>
        <a:lstStyle/>
        <a:p>
          <a:endParaRPr lang="en-US"/>
        </a:p>
      </dgm:t>
    </dgm:pt>
    <dgm:pt modelId="{1820E200-A789-4922-87C7-C4145682C45D}" type="pres">
      <dgm:prSet presAssocID="{E1521EC4-4204-45AC-BF88-AF44DD054660}" presName="compNode"/>
      <dgm:spPr/>
      <dgm:t>
        <a:bodyPr/>
        <a:lstStyle/>
        <a:p/>
      </dgm:t>
    </dgm:pt>
    <dgm:pt modelId="{AB106432-185A-4255-BACF-CC3E5B3BE1C2}" type="pres">
      <dgm:prSet presAssocID="{E1521EC4-4204-45AC-BF88-AF44DD054660}" presName="dummyConnPt"/>
      <dgm:spPr/>
      <dgm:t>
        <a:bodyPr/>
        <a:lstStyle/>
        <a:p/>
      </dgm:t>
    </dgm:pt>
    <dgm:pt modelId="{E7C80326-C262-4852-ACF0-70D4E60F5167}" type="pres">
      <dgm:prSet presAssocID="{E1521EC4-4204-45AC-BF88-AF44DD054660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6F260E-FBE7-4812-9A5E-20B4E5862B73}" type="pres">
      <dgm:prSet presAssocID="{360D4403-24B7-49F9-9237-C432B1919D5D}" presName="sibTrans" presStyleLbl="bgSibTrans2D1" presStyleIdx="7" presStyleCnt="8"/>
      <dgm:spPr/>
      <dgm:t>
        <a:bodyPr/>
        <a:lstStyle/>
        <a:p>
          <a:endParaRPr lang="en-US"/>
        </a:p>
      </dgm:t>
    </dgm:pt>
    <dgm:pt modelId="{2BE35F4B-7A54-44BD-B637-6745F2A09C27}" type="pres">
      <dgm:prSet presAssocID="{B859B4A9-7E00-40C9-86A6-FBDB5BF7FA71}" presName="compNode"/>
      <dgm:spPr/>
      <dgm:t>
        <a:bodyPr/>
        <a:lstStyle/>
        <a:p/>
      </dgm:t>
    </dgm:pt>
    <dgm:pt modelId="{3851EA6A-2B3E-485D-A8D9-F7C9CC8D8000}" type="pres">
      <dgm:prSet presAssocID="{B859B4A9-7E00-40C9-86A6-FBDB5BF7FA71}" presName="dummyConnPt"/>
      <dgm:spPr/>
      <dgm:t>
        <a:bodyPr/>
        <a:lstStyle/>
        <a:p/>
      </dgm:t>
    </dgm:pt>
    <dgm:pt modelId="{B0FBEEB7-CD60-408D-A49B-572633B3EDE7}" type="pres">
      <dgm:prSet presAssocID="{B859B4A9-7E00-40C9-86A6-FBDB5BF7FA71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5C20BE1-8922-44D2-9E40-31718BF02623}" srcId="{AC4387FC-74B1-4C37-87FF-3950F1278DD2}" destId="{1E10A722-369F-4614-AB84-60C3C06E00F8}" srcOrd="0" destOrd="0" parTransId="{4A20EC1E-152D-4D4E-BA72-1798D7DB77D6}" sibTransId="{4A5514B0-E256-4BD0-801D-954C23036528}"/>
    <dgm:cxn modelId="{4105EB5B-79F8-428C-9661-0189D8A84AFE}" srcId="{AC4387FC-74B1-4C37-87FF-3950F1278DD2}" destId="{99AFC0B3-F070-401E-888D-63D6890EC737}" srcOrd="1" destOrd="0" parTransId="{755600CB-48BD-47BD-A298-DECABD52BFDD}" sibTransId="{4705F2C6-82D5-4151-98EB-30A4CBDEDF49}"/>
    <dgm:cxn modelId="{9E0AC998-886F-4FED-B2E0-B7CBF09330AD}" srcId="{AC4387FC-74B1-4C37-87FF-3950F1278DD2}" destId="{2FF3C42C-3B4D-4B21-9829-5DE1882ED152}" srcOrd="2" destOrd="0" parTransId="{8B453271-DD0F-4FF0-A3ED-9B6D834A4C0E}" sibTransId="{943E8844-5203-4D6C-B346-0DB35B5EFE31}"/>
    <dgm:cxn modelId="{6551155B-7A1E-486E-A4A7-432837532BC2}" srcId="{AC4387FC-74B1-4C37-87FF-3950F1278DD2}" destId="{75007FFD-9378-4C47-A902-45C313A3A657}" srcOrd="3" destOrd="0" parTransId="{193FE8D2-593B-4A63-B107-A197440FBDC3}" sibTransId="{2066000F-F73C-4BF1-AD41-3322AA2E8588}"/>
    <dgm:cxn modelId="{58C07A76-2AA3-416B-81CE-4ABCCF2F3B11}" srcId="{AC4387FC-74B1-4C37-87FF-3950F1278DD2}" destId="{F9AD1B70-6E73-4A35-8EDD-EE09A02EDE6E}" srcOrd="4" destOrd="0" parTransId="{A70E2C03-5B79-44EA-98B4-8F9828D94E82}" sibTransId="{0311C848-9671-4BA9-AEEE-A3B256E6758E}"/>
    <dgm:cxn modelId="{B683D8D9-E7EA-486D-BB34-9346EAEE52B6}" srcId="{AC4387FC-74B1-4C37-87FF-3950F1278DD2}" destId="{E011D8EF-5B93-423B-9A71-75FCBCE7D4BB}" srcOrd="5" destOrd="0" parTransId="{2CBD4E50-88DE-4B37-B7A3-5270E2F57C77}" sibTransId="{F58F344D-999E-48B2-B4F1-5136520B08F0}"/>
    <dgm:cxn modelId="{47046D0B-C2D5-4301-86C3-8B77F56E069E}" srcId="{AC4387FC-74B1-4C37-87FF-3950F1278DD2}" destId="{E6A4F0D6-386C-4244-A347-7683551BAB53}" srcOrd="6" destOrd="0" parTransId="{DE0E9C08-D064-40AD-AA8E-A508C2D42794}" sibTransId="{5EB00AEB-179C-4186-B826-1A2691E2D237}"/>
    <dgm:cxn modelId="{FE9F79F9-C055-45C9-AA9B-B25E8678BBFD}" srcId="{AC4387FC-74B1-4C37-87FF-3950F1278DD2}" destId="{E1521EC4-4204-45AC-BF88-AF44DD054660}" srcOrd="7" destOrd="0" parTransId="{6D825A9D-9D77-4D5C-B580-A255B4040B38}" sibTransId="{360D4403-24B7-49F9-9237-C432B1919D5D}"/>
    <dgm:cxn modelId="{F74A4ED9-02EF-4902-AC77-A7382DA4F2A0}" srcId="{AC4387FC-74B1-4C37-87FF-3950F1278DD2}" destId="{B859B4A9-7E00-40C9-86A6-FBDB5BF7FA71}" srcOrd="8" destOrd="0" parTransId="{C42AA9EA-47B7-4972-AD3E-51C4C401DA5D}" sibTransId="{E96B5FBC-2FB9-4925-81BE-4FF4BF6CA15D}"/>
    <dgm:cxn modelId="{10CC0BF6-DF50-4AD2-A45B-9BD76015B3FE}" type="presOf" srcId="{AC4387FC-74B1-4C37-87FF-3950F1278DD2}" destId="{BAAB1818-F24C-4098-902A-3D377FC52CCF}" srcOrd="0" destOrd="0" presId="urn:microsoft.com/office/officeart/2005/8/layout/bProcess4"/>
    <dgm:cxn modelId="{D9551340-3BBB-459D-BE96-EB04172A03A7}" type="presParOf" srcId="{BAAB1818-F24C-4098-902A-3D377FC52CCF}" destId="{08ECDB63-8020-4A07-A29A-8C916DB05AF0}" srcOrd="0" destOrd="0" presId="urn:microsoft.com/office/officeart/2005/8/layout/bProcess4"/>
    <dgm:cxn modelId="{0D8E450C-C7E0-4933-9482-95C5674F1D00}" type="presParOf" srcId="{08ECDB63-8020-4A07-A29A-8C916DB05AF0}" destId="{B35ACF48-0104-4DA4-AEB1-7BCAD182A716}" srcOrd="0" destOrd="0" presId="urn:microsoft.com/office/officeart/2005/8/layout/bProcess4"/>
    <dgm:cxn modelId="{49D66C67-CE9F-4353-AE0D-C432D57778CF}" type="presParOf" srcId="{08ECDB63-8020-4A07-A29A-8C916DB05AF0}" destId="{07F4AC8E-2560-46CA-BE3D-B422CE90A303}" srcOrd="1" destOrd="0" presId="urn:microsoft.com/office/officeart/2005/8/layout/bProcess4"/>
    <dgm:cxn modelId="{9C71C5D7-C02B-468E-96A9-6DB316FE90FD}" type="presOf" srcId="{1E10A722-369F-4614-AB84-60C3C06E00F8}" destId="{07F4AC8E-2560-46CA-BE3D-B422CE90A303}" srcOrd="0" destOrd="0" presId="urn:microsoft.com/office/officeart/2005/8/layout/bProcess4"/>
    <dgm:cxn modelId="{A7B00625-1CD5-4CC4-9C1F-4688230F6846}" type="presParOf" srcId="{BAAB1818-F24C-4098-902A-3D377FC52CCF}" destId="{2C50E46E-6294-4415-B0E5-FD6DB41260DE}" srcOrd="1" destOrd="0" presId="urn:microsoft.com/office/officeart/2005/8/layout/bProcess4"/>
    <dgm:cxn modelId="{67CD9829-D19D-4150-80F9-0F84B3F5AE30}" type="presOf" srcId="{4A5514B0-E256-4BD0-801D-954C23036528}" destId="{2C50E46E-6294-4415-B0E5-FD6DB41260DE}" srcOrd="0" destOrd="0" presId="urn:microsoft.com/office/officeart/2005/8/layout/bProcess4"/>
    <dgm:cxn modelId="{9E61C89D-2EA4-4A96-8C1F-AB79E898455D}" type="presParOf" srcId="{BAAB1818-F24C-4098-902A-3D377FC52CCF}" destId="{13693729-6E4A-4E02-BBFF-B849783E464B}" srcOrd="2" destOrd="0" presId="urn:microsoft.com/office/officeart/2005/8/layout/bProcess4"/>
    <dgm:cxn modelId="{9E037E56-03F6-4C17-B1FA-01C300788C08}" type="presParOf" srcId="{13693729-6E4A-4E02-BBFF-B849783E464B}" destId="{64896639-08A2-4F7D-AE52-5CCD99F8422B}" srcOrd="0" destOrd="0" presId="urn:microsoft.com/office/officeart/2005/8/layout/bProcess4"/>
    <dgm:cxn modelId="{19F463DC-DB99-4AC5-86AF-66CB6F4315BB}" type="presParOf" srcId="{13693729-6E4A-4E02-BBFF-B849783E464B}" destId="{6B9CB3FF-23DE-44BE-819A-A6C8CEFC1FC2}" srcOrd="1" destOrd="0" presId="urn:microsoft.com/office/officeart/2005/8/layout/bProcess4"/>
    <dgm:cxn modelId="{CBEA5581-259E-44DA-ABDB-0580AB221B49}" type="presOf" srcId="{99AFC0B3-F070-401E-888D-63D6890EC737}" destId="{6B9CB3FF-23DE-44BE-819A-A6C8CEFC1FC2}" srcOrd="0" destOrd="0" presId="urn:microsoft.com/office/officeart/2005/8/layout/bProcess4"/>
    <dgm:cxn modelId="{64C9945A-A269-4607-9202-EDA356F3ED40}" type="presParOf" srcId="{BAAB1818-F24C-4098-902A-3D377FC52CCF}" destId="{6F1D71FD-9380-426C-8ED8-8BD550F17428}" srcOrd="3" destOrd="0" presId="urn:microsoft.com/office/officeart/2005/8/layout/bProcess4"/>
    <dgm:cxn modelId="{3620579F-5597-4604-BAC9-FA8FCC14259E}" type="presOf" srcId="{4705F2C6-82D5-4151-98EB-30A4CBDEDF49}" destId="{6F1D71FD-9380-426C-8ED8-8BD550F17428}" srcOrd="0" destOrd="0" presId="urn:microsoft.com/office/officeart/2005/8/layout/bProcess4"/>
    <dgm:cxn modelId="{A22EE44D-5382-4729-83D0-A1DFDFAC8D0F}" type="presParOf" srcId="{BAAB1818-F24C-4098-902A-3D377FC52CCF}" destId="{FDB6A42B-9DB6-4CF4-B84B-8954B726965B}" srcOrd="4" destOrd="0" presId="urn:microsoft.com/office/officeart/2005/8/layout/bProcess4"/>
    <dgm:cxn modelId="{2B11E964-26FE-4F55-8CBA-6C267422210E}" type="presParOf" srcId="{FDB6A42B-9DB6-4CF4-B84B-8954B726965B}" destId="{B0626076-49A8-43A5-BF26-B1B817042729}" srcOrd="0" destOrd="0" presId="urn:microsoft.com/office/officeart/2005/8/layout/bProcess4"/>
    <dgm:cxn modelId="{371A28AA-4991-47F4-B592-0C3BAD62719A}" type="presParOf" srcId="{FDB6A42B-9DB6-4CF4-B84B-8954B726965B}" destId="{0118A9B4-DB7E-4CEA-A9BC-ABF7B4FEA3C3}" srcOrd="1" destOrd="0" presId="urn:microsoft.com/office/officeart/2005/8/layout/bProcess4"/>
    <dgm:cxn modelId="{49C6F01C-50C7-4153-85F3-AB1A1AAA20D2}" type="presOf" srcId="{2FF3C42C-3B4D-4B21-9829-5DE1882ED152}" destId="{0118A9B4-DB7E-4CEA-A9BC-ABF7B4FEA3C3}" srcOrd="0" destOrd="0" presId="urn:microsoft.com/office/officeart/2005/8/layout/bProcess4"/>
    <dgm:cxn modelId="{F6289BB4-046C-4F93-BFB8-18BA9ACBF08A}" type="presParOf" srcId="{BAAB1818-F24C-4098-902A-3D377FC52CCF}" destId="{A65DEC58-F2BE-4E35-B7DD-9A0F1FD62DCA}" srcOrd="5" destOrd="0" presId="urn:microsoft.com/office/officeart/2005/8/layout/bProcess4"/>
    <dgm:cxn modelId="{8D25C07E-0B36-4D73-971B-F7B17214E510}" type="presOf" srcId="{943E8844-5203-4D6C-B346-0DB35B5EFE31}" destId="{A65DEC58-F2BE-4E35-B7DD-9A0F1FD62DCA}" srcOrd="0" destOrd="0" presId="urn:microsoft.com/office/officeart/2005/8/layout/bProcess4"/>
    <dgm:cxn modelId="{39287238-2087-4FA5-BD63-A7196C091CFC}" type="presParOf" srcId="{BAAB1818-F24C-4098-902A-3D377FC52CCF}" destId="{C76123B1-1E1E-490D-9267-99A24A1C5F77}" srcOrd="6" destOrd="0" presId="urn:microsoft.com/office/officeart/2005/8/layout/bProcess4"/>
    <dgm:cxn modelId="{0DA07780-0292-4819-8F33-D58D879256D7}" type="presParOf" srcId="{C76123B1-1E1E-490D-9267-99A24A1C5F77}" destId="{87315B1B-90C8-4DFC-B4C1-126E354CE3A6}" srcOrd="0" destOrd="0" presId="urn:microsoft.com/office/officeart/2005/8/layout/bProcess4"/>
    <dgm:cxn modelId="{110E2797-AEDE-4ACB-9756-3DF83CF9814F}" type="presParOf" srcId="{C76123B1-1E1E-490D-9267-99A24A1C5F77}" destId="{6E2382E1-6237-46B4-B489-52EF23C0F697}" srcOrd="1" destOrd="0" presId="urn:microsoft.com/office/officeart/2005/8/layout/bProcess4"/>
    <dgm:cxn modelId="{84DCC38A-0E18-4681-B8E0-DA4CC506E728}" type="presOf" srcId="{75007FFD-9378-4C47-A902-45C313A3A657}" destId="{6E2382E1-6237-46B4-B489-52EF23C0F697}" srcOrd="0" destOrd="0" presId="urn:microsoft.com/office/officeart/2005/8/layout/bProcess4"/>
    <dgm:cxn modelId="{368AA7CF-964A-42D6-9D3D-A1F6A7A9BDC1}" type="presParOf" srcId="{BAAB1818-F24C-4098-902A-3D377FC52CCF}" destId="{161DDC86-4D85-4AD9-8F54-B737793FD1EA}" srcOrd="7" destOrd="0" presId="urn:microsoft.com/office/officeart/2005/8/layout/bProcess4"/>
    <dgm:cxn modelId="{9FDB62F8-9065-45DC-A501-FE2749EA7248}" type="presOf" srcId="{2066000F-F73C-4BF1-AD41-3322AA2E8588}" destId="{161DDC86-4D85-4AD9-8F54-B737793FD1EA}" srcOrd="0" destOrd="0" presId="urn:microsoft.com/office/officeart/2005/8/layout/bProcess4"/>
    <dgm:cxn modelId="{1D2A37C2-1636-4867-A414-DEF2724E778E}" type="presParOf" srcId="{BAAB1818-F24C-4098-902A-3D377FC52CCF}" destId="{167144F7-73F0-46FB-BB99-1450033D5378}" srcOrd="8" destOrd="0" presId="urn:microsoft.com/office/officeart/2005/8/layout/bProcess4"/>
    <dgm:cxn modelId="{DDD9B94F-6DC0-47D5-9A7B-6280D2B1E219}" type="presParOf" srcId="{167144F7-73F0-46FB-BB99-1450033D5378}" destId="{1E5368BD-13E6-4761-A622-0B48D74E7C32}" srcOrd="0" destOrd="0" presId="urn:microsoft.com/office/officeart/2005/8/layout/bProcess4"/>
    <dgm:cxn modelId="{05887EB1-620C-4D72-93F8-115CA9D3CC9B}" type="presParOf" srcId="{167144F7-73F0-46FB-BB99-1450033D5378}" destId="{B3E1C9F5-8784-418B-ABF5-454F0B5238DD}" srcOrd="1" destOrd="0" presId="urn:microsoft.com/office/officeart/2005/8/layout/bProcess4"/>
    <dgm:cxn modelId="{DE267478-5E40-41AD-8687-99951A2FCE97}" type="presOf" srcId="{F9AD1B70-6E73-4A35-8EDD-EE09A02EDE6E}" destId="{B3E1C9F5-8784-418B-ABF5-454F0B5238DD}" srcOrd="0" destOrd="0" presId="urn:microsoft.com/office/officeart/2005/8/layout/bProcess4"/>
    <dgm:cxn modelId="{BA9C0B57-B398-4B49-960F-4E387D9A8669}" type="presParOf" srcId="{BAAB1818-F24C-4098-902A-3D377FC52CCF}" destId="{98259832-C957-4B86-8F7E-6D4A6A7C1522}" srcOrd="9" destOrd="0" presId="urn:microsoft.com/office/officeart/2005/8/layout/bProcess4"/>
    <dgm:cxn modelId="{243F1E80-0FDA-4897-875C-118964970D74}" type="presOf" srcId="{0311C848-9671-4BA9-AEEE-A3B256E6758E}" destId="{98259832-C957-4B86-8F7E-6D4A6A7C1522}" srcOrd="0" destOrd="0" presId="urn:microsoft.com/office/officeart/2005/8/layout/bProcess4"/>
    <dgm:cxn modelId="{8F0F116B-919B-4147-9BAC-69AD16BBFE30}" type="presParOf" srcId="{BAAB1818-F24C-4098-902A-3D377FC52CCF}" destId="{4A5592D8-04C5-4184-99B0-D1AE40805B82}" srcOrd="10" destOrd="0" presId="urn:microsoft.com/office/officeart/2005/8/layout/bProcess4"/>
    <dgm:cxn modelId="{C5B8411F-109B-4847-9567-E86D0F6EFF72}" type="presParOf" srcId="{4A5592D8-04C5-4184-99B0-D1AE40805B82}" destId="{67C69AC7-921E-4081-BBDE-396C20D6E232}" srcOrd="0" destOrd="0" presId="urn:microsoft.com/office/officeart/2005/8/layout/bProcess4"/>
    <dgm:cxn modelId="{4F6F89F2-B820-4F91-8F3E-536274544181}" type="presParOf" srcId="{4A5592D8-04C5-4184-99B0-D1AE40805B82}" destId="{8457D4D7-B5A2-4C20-9207-E037715FEF15}" srcOrd="1" destOrd="0" presId="urn:microsoft.com/office/officeart/2005/8/layout/bProcess4"/>
    <dgm:cxn modelId="{F3157667-6317-433E-83C9-58276361E085}" type="presOf" srcId="{E011D8EF-5B93-423B-9A71-75FCBCE7D4BB}" destId="{8457D4D7-B5A2-4C20-9207-E037715FEF15}" srcOrd="0" destOrd="0" presId="urn:microsoft.com/office/officeart/2005/8/layout/bProcess4"/>
    <dgm:cxn modelId="{56FE9F4F-36DF-427A-942C-997A98FBF610}" type="presParOf" srcId="{BAAB1818-F24C-4098-902A-3D377FC52CCF}" destId="{A38E1C4A-CD56-42CB-B5D5-EB57ED0EC1CA}" srcOrd="11" destOrd="0" presId="urn:microsoft.com/office/officeart/2005/8/layout/bProcess4"/>
    <dgm:cxn modelId="{59AF43B6-736D-4DB8-8D43-242FDCAA6F76}" type="presOf" srcId="{F58F344D-999E-48B2-B4F1-5136520B08F0}" destId="{A38E1C4A-CD56-42CB-B5D5-EB57ED0EC1CA}" srcOrd="0" destOrd="0" presId="urn:microsoft.com/office/officeart/2005/8/layout/bProcess4"/>
    <dgm:cxn modelId="{21C0C8EF-24D9-44A6-9A4D-2CBAFE81DEB7}" type="presParOf" srcId="{BAAB1818-F24C-4098-902A-3D377FC52CCF}" destId="{A4DED5EA-A765-4524-87C1-1FAF00DD734E}" srcOrd="12" destOrd="0" presId="urn:microsoft.com/office/officeart/2005/8/layout/bProcess4"/>
    <dgm:cxn modelId="{8A5A20C6-DA9D-45FE-A344-38890CF1497C}" type="presParOf" srcId="{A4DED5EA-A765-4524-87C1-1FAF00DD734E}" destId="{89F01F38-7FC0-4520-90D8-E856C7BF71D5}" srcOrd="0" destOrd="0" presId="urn:microsoft.com/office/officeart/2005/8/layout/bProcess4"/>
    <dgm:cxn modelId="{078F5D21-285C-41A4-B07D-09DE8B002FB2}" type="presParOf" srcId="{A4DED5EA-A765-4524-87C1-1FAF00DD734E}" destId="{783B5765-2EB3-4E1B-90F2-72C976738EA9}" srcOrd="1" destOrd="0" presId="urn:microsoft.com/office/officeart/2005/8/layout/bProcess4"/>
    <dgm:cxn modelId="{A2737402-9CBD-443D-89D9-F2B6577F2B3B}" type="presOf" srcId="{E6A4F0D6-386C-4244-A347-7683551BAB53}" destId="{783B5765-2EB3-4E1B-90F2-72C976738EA9}" srcOrd="0" destOrd="0" presId="urn:microsoft.com/office/officeart/2005/8/layout/bProcess4"/>
    <dgm:cxn modelId="{0F0FF6A0-C33E-41CA-98FA-086494F5036D}" type="presParOf" srcId="{BAAB1818-F24C-4098-902A-3D377FC52CCF}" destId="{4D552F8C-78A4-43AF-9960-B883897C71FC}" srcOrd="13" destOrd="0" presId="urn:microsoft.com/office/officeart/2005/8/layout/bProcess4"/>
    <dgm:cxn modelId="{E554C46D-D327-469D-8C94-A4E5C99F77E8}" type="presOf" srcId="{5EB00AEB-179C-4186-B826-1A2691E2D237}" destId="{4D552F8C-78A4-43AF-9960-B883897C71FC}" srcOrd="0" destOrd="0" presId="urn:microsoft.com/office/officeart/2005/8/layout/bProcess4"/>
    <dgm:cxn modelId="{5230C5B7-BE0B-49AB-BE08-861BCFB240C0}" type="presParOf" srcId="{BAAB1818-F24C-4098-902A-3D377FC52CCF}" destId="{1820E200-A789-4922-87C7-C4145682C45D}" srcOrd="14" destOrd="0" presId="urn:microsoft.com/office/officeart/2005/8/layout/bProcess4"/>
    <dgm:cxn modelId="{7346A5A6-D10B-4E1B-B224-018E28DA6761}" type="presParOf" srcId="{1820E200-A789-4922-87C7-C4145682C45D}" destId="{AB106432-185A-4255-BACF-CC3E5B3BE1C2}" srcOrd="0" destOrd="0" presId="urn:microsoft.com/office/officeart/2005/8/layout/bProcess4"/>
    <dgm:cxn modelId="{43EF01B3-96CA-49E4-8BC4-68F107CBE76E}" type="presParOf" srcId="{1820E200-A789-4922-87C7-C4145682C45D}" destId="{E7C80326-C262-4852-ACF0-70D4E60F5167}" srcOrd="1" destOrd="0" presId="urn:microsoft.com/office/officeart/2005/8/layout/bProcess4"/>
    <dgm:cxn modelId="{31DA7E3F-AB6A-4A5C-A855-37CF300A6B04}" type="presOf" srcId="{E1521EC4-4204-45AC-BF88-AF44DD054660}" destId="{E7C80326-C262-4852-ACF0-70D4E60F5167}" srcOrd="0" destOrd="0" presId="urn:microsoft.com/office/officeart/2005/8/layout/bProcess4"/>
    <dgm:cxn modelId="{63D20531-2ACC-4A0F-B521-00F63F39684C}" type="presParOf" srcId="{BAAB1818-F24C-4098-902A-3D377FC52CCF}" destId="{B96F260E-FBE7-4812-9A5E-20B4E5862B73}" srcOrd="15" destOrd="0" presId="urn:microsoft.com/office/officeart/2005/8/layout/bProcess4"/>
    <dgm:cxn modelId="{204ADFC2-3AC7-4540-A819-2865DF8DD1B5}" type="presOf" srcId="{360D4403-24B7-49F9-9237-C432B1919D5D}" destId="{B96F260E-FBE7-4812-9A5E-20B4E5862B73}" srcOrd="0" destOrd="0" presId="urn:microsoft.com/office/officeart/2005/8/layout/bProcess4"/>
    <dgm:cxn modelId="{55724C6D-D4A4-458E-8723-EA9D35DE2683}" type="presParOf" srcId="{BAAB1818-F24C-4098-902A-3D377FC52CCF}" destId="{2BE35F4B-7A54-44BD-B637-6745F2A09C27}" srcOrd="16" destOrd="0" presId="urn:microsoft.com/office/officeart/2005/8/layout/bProcess4"/>
    <dgm:cxn modelId="{7921F003-3EE9-43FA-9D04-6100699C8DC3}" type="presParOf" srcId="{2BE35F4B-7A54-44BD-B637-6745F2A09C27}" destId="{3851EA6A-2B3E-485D-A8D9-F7C9CC8D8000}" srcOrd="0" destOrd="0" presId="urn:microsoft.com/office/officeart/2005/8/layout/bProcess4"/>
    <dgm:cxn modelId="{97FDAA92-F2F9-481D-A610-057EBAC13D12}" type="presParOf" srcId="{2BE35F4B-7A54-44BD-B637-6745F2A09C27}" destId="{B0FBEEB7-CD60-408D-A49B-572633B3EDE7}" srcOrd="1" destOrd="0" presId="urn:microsoft.com/office/officeart/2005/8/layout/bProcess4"/>
    <dgm:cxn modelId="{8C022C60-97EF-4391-9A8B-C5B23A51D3A1}" type="presOf" srcId="{B859B4A9-7E00-40C9-86A6-FBDB5BF7FA71}" destId="{B0FBEEB7-CD60-408D-A49B-572633B3EDE7}" srcOrd="0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3" minVer="http://schemas.openxmlformats.org/drawingml/2006/main"/>
    </a:ext>
  </dgm:extLst>
</dgm:dataModel>
</file>

<file path=ppt/diagrams/data2.xml><?xml version="1.0" encoding="utf-8"?>
<dgm:dataModel xmlns:a="http://schemas.openxmlformats.org/drawingml/2006/main" xmlns:r="http://schemas.openxmlformats.org/officeDocument/2006/relationships" xmlns:dgm="http://schemas.openxmlformats.org/drawingml/2006/diagram">
  <dgm:ptLst>
    <dgm:pt modelId="{94095252-8796-4ABA-A062-35E299F171FA}" type="doc">
      <dgm:prSet loTypeId="urn:microsoft.com/office/officeart/2005/8/layout/radial6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8FA2ED2-0CC7-4C4D-A990-1016AB7BFFCB}" type="parTrans" cxnId="{460303C8-97D6-4575-9AFA-838DFC817BCD}">
      <dgm:prSet/>
      <dgm:spPr/>
      <dgm:t>
        <a:bodyPr/>
        <a:lstStyle/>
        <a:p>
          <a:endParaRPr lang="en-US"/>
        </a:p>
      </dgm:t>
    </dgm:pt>
    <dgm:pt modelId="{F3AFD111-874C-4E37-8E72-9B0E7CC91BFB}">
      <dgm:prSet phldrT="[Text]"/>
      <dgm:spPr>
        <a:noFill/>
        <a:ln>
          <a:noFill/>
        </a:ln>
      </dgm:spPr>
      <dgm:t>
        <a:bodyPr/>
        <a:lstStyle/>
        <a:p>
          <a:endParaRPr lang="en-US">
            <a:solidFill>
              <a:schemeClr val="accent4"/>
            </a:solidFill>
          </a:endParaRPr>
        </a:p>
      </dgm:t>
    </dgm:pt>
    <dgm:pt modelId="{D26D4E26-6003-4CC1-8CC8-805CB5038507}" type="parTrans" cxnId="{5D864462-26C8-4AC8-BE56-B065BC83C984}">
      <dgm:prSet/>
      <dgm:spPr/>
      <dgm:t>
        <a:bodyPr/>
        <a:lstStyle/>
        <a:p>
          <a:endParaRPr lang="en-US"/>
        </a:p>
      </dgm:t>
    </dgm:pt>
    <dgm:pt modelId="{2CC8E640-8086-4C1A-8B3D-FBAC8009F9F4}">
      <dgm:prSet phldrT="[Text]"/>
      <dgm:spPr>
        <a:solidFill>
          <a:schemeClr val="accent3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smtClean="0">
              <a:solidFill>
                <a:srgbClr val="FFFFFF"/>
              </a:solidFill>
            </a:rPr>
            <a:t>Captive Manager</a:t>
          </a:r>
          <a:r>
            <a:rPr lang="en-US" smtClean="0">
              <a:solidFill>
                <a:schemeClr val="accent4"/>
              </a:solidFill>
            </a:rPr>
            <a:t>	</a:t>
          </a:r>
          <a:endParaRPr lang="en-US">
            <a:solidFill>
              <a:schemeClr val="accent4"/>
            </a:solidFill>
          </a:endParaRPr>
        </a:p>
      </dgm:t>
    </dgm:pt>
    <dgm:pt modelId="{416B5616-3AAC-4E46-9CC5-058CE9AA50EA}" type="sibTrans" cxnId="{5D864462-26C8-4AC8-BE56-B065BC83C984}">
      <dgm:prSet/>
      <dgm:spPr>
        <a:solidFill>
          <a:schemeClr val="accent4"/>
        </a:solidFill>
      </dgm:spPr>
      <dgm:t>
        <a:bodyPr/>
        <a:lstStyle/>
        <a:p>
          <a:endParaRPr lang="en-US"/>
        </a:p>
      </dgm:t>
    </dgm:pt>
    <dgm:pt modelId="{4AAE7E59-5911-4A62-AB9C-E8F7CD35CA0C}" type="parTrans" cxnId="{8FF00657-E2BF-4D44-99AF-8CFC76C1A13C}">
      <dgm:prSet/>
      <dgm:spPr/>
      <dgm:t>
        <a:bodyPr/>
        <a:lstStyle/>
        <a:p>
          <a:endParaRPr lang="en-US"/>
        </a:p>
      </dgm:t>
    </dgm:pt>
    <dgm:pt modelId="{38AD9E70-5E4E-4550-96B3-D1011460575F}">
      <dgm:prSet phldrT="[Text]"/>
      <dgm:spPr>
        <a:solidFill>
          <a:srgbClr val="0456A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smtClean="0">
              <a:solidFill>
                <a:srgbClr val="FFFFFF"/>
              </a:solidFill>
            </a:rPr>
            <a:t>Legal Counsel</a:t>
          </a:r>
          <a:endParaRPr lang="en-US">
            <a:solidFill>
              <a:srgbClr val="FFFFFF"/>
            </a:solidFill>
          </a:endParaRPr>
        </a:p>
      </dgm:t>
    </dgm:pt>
    <dgm:pt modelId="{1C01ED29-0926-48C8-9845-2ABA0E498B18}" type="sibTrans" cxnId="{8FF00657-E2BF-4D44-99AF-8CFC76C1A13C}">
      <dgm:prSet/>
      <dgm:spPr>
        <a:solidFill>
          <a:schemeClr val="accent4"/>
        </a:solidFill>
      </dgm:spPr>
      <dgm:t>
        <a:bodyPr/>
        <a:lstStyle/>
        <a:p>
          <a:endParaRPr lang="en-US"/>
        </a:p>
      </dgm:t>
    </dgm:pt>
    <dgm:pt modelId="{300EDD0C-5DD2-41CA-B62B-440268ACA9B9}" type="parTrans" cxnId="{B99938A1-5C4D-4320-8EBD-D67F3C9BB4AF}">
      <dgm:prSet/>
      <dgm:spPr/>
      <dgm:t>
        <a:bodyPr/>
        <a:lstStyle/>
        <a:p>
          <a:endParaRPr lang="en-US"/>
        </a:p>
      </dgm:t>
    </dgm:pt>
    <dgm:pt modelId="{93D03E62-D41F-4300-BF95-2E699F32AB6B}">
      <dgm:prSet custT="1"/>
      <dgm:spPr>
        <a:solidFill>
          <a:srgbClr val="FFC00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sz="1600" smtClean="0">
              <a:solidFill>
                <a:srgbClr val="FFFFFF"/>
              </a:solidFill>
            </a:rPr>
            <a:t>P&amp;C Broker and Risk Analysis Firm*</a:t>
          </a:r>
          <a:endParaRPr lang="en-US" sz="1600">
            <a:solidFill>
              <a:srgbClr val="FFFFFF"/>
            </a:solidFill>
          </a:endParaRPr>
        </a:p>
      </dgm:t>
    </dgm:pt>
    <dgm:pt modelId="{D6AF7F25-7C93-4915-96C9-C3ED28A01C9E}" type="sibTrans" cxnId="{B99938A1-5C4D-4320-8EBD-D67F3C9BB4AF}">
      <dgm:prSet/>
      <dgm:spPr/>
      <dgm:t>
        <a:bodyPr/>
        <a:lstStyle/>
        <a:p>
          <a:endParaRPr lang="en-US"/>
        </a:p>
      </dgm:t>
    </dgm:pt>
    <dgm:pt modelId="{8D5F865B-655D-4518-AC92-36C6CAAF275D}" type="parTrans" cxnId="{4600A113-A09A-4773-A296-A1F8C02942E1}">
      <dgm:prSet/>
      <dgm:spPr/>
      <dgm:t>
        <a:bodyPr/>
        <a:lstStyle/>
        <a:p>
          <a:endParaRPr lang="en-US"/>
        </a:p>
      </dgm:t>
    </dgm:pt>
    <dgm:pt modelId="{8AB7A6B4-8544-483F-84D4-F2B21AEC6357}">
      <dgm:prSet phldrT="[Text]" custT="1"/>
      <dgm:spPr>
        <a:solidFill>
          <a:schemeClr val="accent1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sz="1600" smtClean="0">
              <a:solidFill>
                <a:srgbClr val="FFFFFF"/>
              </a:solidFill>
            </a:rPr>
            <a:t>Financial Advisor*</a:t>
          </a:r>
          <a:endParaRPr lang="en-US" sz="1600">
            <a:solidFill>
              <a:srgbClr val="FFFFFF"/>
            </a:solidFill>
          </a:endParaRPr>
        </a:p>
      </dgm:t>
    </dgm:pt>
    <dgm:pt modelId="{51008493-970F-4009-A01D-27B8A5095D5F}" type="sibTrans" cxnId="{4600A113-A09A-4773-A296-A1F8C02942E1}">
      <dgm:prSet/>
      <dgm:spPr>
        <a:solidFill>
          <a:schemeClr val="accent4"/>
        </a:solidFill>
      </dgm:spPr>
      <dgm:t>
        <a:bodyPr/>
        <a:lstStyle/>
        <a:p>
          <a:endParaRPr lang="en-US"/>
        </a:p>
      </dgm:t>
    </dgm:pt>
    <dgm:pt modelId="{A05446CC-FD86-4A59-9089-419BA427BD77}" type="parTrans" cxnId="{03C66C91-BC6A-468B-9513-AD18EA893D1D}">
      <dgm:prSet/>
      <dgm:spPr/>
      <dgm:t>
        <a:bodyPr/>
        <a:lstStyle/>
        <a:p>
          <a:endParaRPr lang="en-US"/>
        </a:p>
      </dgm:t>
    </dgm:pt>
    <dgm:pt modelId="{41D1B321-B330-462F-BDCB-0B275F5F9C35}">
      <dgm:prSet phldrT="[Text]" custT="1"/>
      <dgm:spPr>
        <a:solidFill>
          <a:srgbClr val="33660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sz="1600" smtClean="0">
              <a:solidFill>
                <a:srgbClr val="FFFFFF"/>
              </a:solidFill>
            </a:rPr>
            <a:t>Tax Counsel*</a:t>
          </a:r>
          <a:endParaRPr lang="en-US" sz="1600">
            <a:solidFill>
              <a:srgbClr val="FFFFFF"/>
            </a:solidFill>
          </a:endParaRPr>
        </a:p>
      </dgm:t>
    </dgm:pt>
    <dgm:pt modelId="{F6305986-1073-441C-8D9A-240261344610}" type="sibTrans" cxnId="{03C66C91-BC6A-468B-9513-AD18EA893D1D}">
      <dgm:prSet/>
      <dgm:spPr>
        <a:solidFill>
          <a:schemeClr val="accent4"/>
        </a:solidFill>
      </dgm:spPr>
      <dgm:t>
        <a:bodyPr/>
        <a:lstStyle/>
        <a:p>
          <a:endParaRPr lang="en-US"/>
        </a:p>
      </dgm:t>
    </dgm:pt>
    <dgm:pt modelId="{DE6FE0B5-619C-4DEA-89F5-81DBA396E40A}" type="parTrans" cxnId="{B73AE24E-67CC-4AF8-8124-FF269FC2D3DC}">
      <dgm:prSet/>
      <dgm:spPr/>
      <dgm:t>
        <a:bodyPr/>
        <a:lstStyle/>
        <a:p>
          <a:endParaRPr lang="en-US"/>
        </a:p>
      </dgm:t>
    </dgm:pt>
    <dgm:pt modelId="{F9A96555-6497-4F3F-B58C-4B4E9077D052}">
      <dgm:prSet phldrT="[Text]" custT="1"/>
      <dgm:spPr>
        <a:solidFill>
          <a:srgbClr val="7030A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sz="1600" smtClean="0">
              <a:solidFill>
                <a:srgbClr val="FFFFFF"/>
              </a:solidFill>
            </a:rPr>
            <a:t>Audit</a:t>
          </a:r>
        </a:p>
        <a:p>
          <a:r>
            <a:rPr lang="en-US" sz="1600" smtClean="0">
              <a:solidFill>
                <a:srgbClr val="FFFFFF"/>
              </a:solidFill>
            </a:rPr>
            <a:t>Firm</a:t>
          </a:r>
          <a:endParaRPr lang="en-US" sz="1600">
            <a:solidFill>
              <a:srgbClr val="FFFFFF"/>
            </a:solidFill>
          </a:endParaRPr>
        </a:p>
      </dgm:t>
    </dgm:pt>
    <dgm:pt modelId="{3C39B556-C4C1-4A3C-B0B9-8D269069368B}" type="sibTrans" cxnId="{B73AE24E-67CC-4AF8-8124-FF269FC2D3DC}">
      <dgm:prSet/>
      <dgm:spPr>
        <a:solidFill>
          <a:schemeClr val="accent4"/>
        </a:solidFill>
        <a:ln w="28575">
          <a:solidFill>
            <a:prstClr val="black"/>
          </a:solidFill>
        </a:ln>
      </dgm:spPr>
      <dgm:t>
        <a:bodyPr/>
        <a:lstStyle/>
        <a:p>
          <a:endParaRPr lang="en-US"/>
        </a:p>
      </dgm:t>
    </dgm:pt>
    <dgm:pt modelId="{3C857468-5B4B-4241-B317-D2A5EAE0F726}" type="parTrans" cxnId="{C1D04147-5386-401B-A01B-675ACB4EB391}">
      <dgm:prSet/>
      <dgm:spPr/>
      <dgm:t>
        <a:bodyPr/>
        <a:lstStyle/>
        <a:p>
          <a:endParaRPr lang="en-US"/>
        </a:p>
      </dgm:t>
    </dgm:pt>
    <dgm:pt modelId="{7E8390DE-765F-49E2-864D-B0939B20BC65}">
      <dgm:prSet phldrT="[Text]" custT="1"/>
      <dgm:spPr>
        <a:solidFill>
          <a:srgbClr val="E87A02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sz="1600" smtClean="0">
              <a:solidFill>
                <a:srgbClr val="FFFFFF"/>
              </a:solidFill>
            </a:rPr>
            <a:t>Actuarial</a:t>
          </a:r>
        </a:p>
        <a:p>
          <a:r>
            <a:rPr lang="en-US" sz="1600" smtClean="0">
              <a:solidFill>
                <a:srgbClr val="FFFFFF"/>
              </a:solidFill>
            </a:rPr>
            <a:t>Firm</a:t>
          </a:r>
          <a:endParaRPr lang="en-US" sz="1600">
            <a:solidFill>
              <a:srgbClr val="FFFFFF"/>
            </a:solidFill>
          </a:endParaRPr>
        </a:p>
      </dgm:t>
    </dgm:pt>
    <dgm:pt modelId="{F6D61BFB-0DBC-4D3B-94B1-C1167B35C840}" type="sibTrans" cxnId="{C1D04147-5386-401B-A01B-675ACB4EB391}">
      <dgm:prSet/>
      <dgm:spPr>
        <a:solidFill>
          <a:schemeClr val="accent4"/>
        </a:solidFill>
        <a:ln w="28575">
          <a:solidFill>
            <a:prstClr val="black"/>
          </a:solidFill>
        </a:ln>
      </dgm:spPr>
      <dgm:t>
        <a:bodyPr/>
        <a:lstStyle/>
        <a:p>
          <a:endParaRPr lang="en-US"/>
        </a:p>
      </dgm:t>
    </dgm:pt>
    <dgm:pt modelId="{662CBADF-CF86-4273-A1FF-FABAADC7067A}" type="sibTrans" cxnId="{460303C8-97D6-4575-9AFA-838DFC817BCD}">
      <dgm:prSet/>
      <dgm:spPr/>
      <dgm:t>
        <a:bodyPr/>
        <a:lstStyle/>
        <a:p>
          <a:endParaRPr lang="en-US"/>
        </a:p>
      </dgm:t>
    </dgm:pt>
    <dgm:pt modelId="{5A1F4EBB-E91F-429D-9C50-05DD61DB3C0E}" type="pres">
      <dgm:prSet presAssocID="{94095252-8796-4ABA-A062-35E299F171FA}" presName="Name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00C2C8F-F9E3-4630-974E-058FCBADB74B}" type="pres">
      <dgm:prSet presAssocID="{F3AFD111-874C-4E37-8E72-9B0E7CC91BFB}" presName="centerShape" presStyleLbl="node0" presStyleCnt="1"/>
      <dgm:spPr/>
      <dgm:t>
        <a:bodyPr/>
        <a:lstStyle/>
        <a:p>
          <a:endParaRPr lang="en-US"/>
        </a:p>
      </dgm:t>
    </dgm:pt>
    <dgm:pt modelId="{398D3DA9-A4A3-414C-BF11-183B38B63BBE}" type="pres">
      <dgm:prSet presAssocID="{2CC8E640-8086-4C1A-8B3D-FBAC8009F9F4}" presName="node" presStyleLbl="node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0F6B1B-3F7B-429E-808F-040E7BB7F20C}" type="pres">
      <dgm:prSet presAssocID="{2CC8E640-8086-4C1A-8B3D-FBAC8009F9F4}" presName="dummy"/>
      <dgm:spPr/>
      <dgm:t>
        <a:bodyPr/>
        <a:lstStyle/>
        <a:p/>
      </dgm:t>
    </dgm:pt>
    <dgm:pt modelId="{0D80B86B-0103-47C8-8664-429A559E5479}" type="pres">
      <dgm:prSet presAssocID="{416B5616-3AAC-4E46-9CC5-058CE9AA50EA}" presName="sibTrans" presStyleLbl="sibTrans2D1" presStyleCnt="7"/>
      <dgm:spPr/>
      <dgm:t>
        <a:bodyPr/>
        <a:lstStyle/>
        <a:p>
          <a:endParaRPr lang="en-US"/>
        </a:p>
      </dgm:t>
    </dgm:pt>
    <dgm:pt modelId="{C33E9DF3-1471-4154-9D9E-10CF63806143}" type="pres">
      <dgm:prSet presAssocID="{38AD9E70-5E4E-4550-96B3-D1011460575F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F69C15-511A-44F3-8922-E5318AB78DFB}" type="pres">
      <dgm:prSet presAssocID="{38AD9E70-5E4E-4550-96B3-D1011460575F}" presName="dummy"/>
      <dgm:spPr/>
      <dgm:t>
        <a:bodyPr/>
        <a:lstStyle/>
        <a:p/>
      </dgm:t>
    </dgm:pt>
    <dgm:pt modelId="{8A3EAA1C-D335-449A-8CDF-58D201C58919}" type="pres">
      <dgm:prSet presAssocID="{1C01ED29-0926-48C8-9845-2ABA0E498B18}" presName="sibTrans" presStyleLbl="sibTrans2D1" presStyleIdx="1" presStyleCnt="7"/>
      <dgm:spPr/>
      <dgm:t>
        <a:bodyPr/>
        <a:lstStyle/>
        <a:p>
          <a:endParaRPr lang="en-US"/>
        </a:p>
      </dgm:t>
    </dgm:pt>
    <dgm:pt modelId="{C89A5D32-A329-4A77-BA9D-98971EBEC56E}" type="pres">
      <dgm:prSet presAssocID="{93D03E62-D41F-4300-BF95-2E699F32AB6B}" presName="node" presStyleLbl="node1" presStyleIdx="2" presStyleCnt="7" custScaleX="119796" custScaleY="1163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C15937-7F40-42DE-8AC2-082EBB440416}" type="pres">
      <dgm:prSet presAssocID="{93D03E62-D41F-4300-BF95-2E699F32AB6B}" presName="dummy"/>
      <dgm:spPr/>
      <dgm:t>
        <a:bodyPr/>
        <a:lstStyle/>
        <a:p/>
      </dgm:t>
    </dgm:pt>
    <dgm:pt modelId="{5461FBCD-0345-41FB-A118-11716A17469B}" type="pres">
      <dgm:prSet presAssocID="{D6AF7F25-7C93-4915-96C9-C3ED28A01C9E}" presName="sibTrans" presStyleLbl="sibTrans2D1" presStyleIdx="2" presStyleCnt="7"/>
      <dgm:spPr/>
      <dgm:t>
        <a:bodyPr/>
        <a:lstStyle/>
        <a:p>
          <a:endParaRPr lang="en-US"/>
        </a:p>
      </dgm:t>
    </dgm:pt>
    <dgm:pt modelId="{0694C019-E2A0-47ED-8D25-816DBDEBD687}" type="pres">
      <dgm:prSet presAssocID="{8AB7A6B4-8544-483F-84D4-F2B21AEC6357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F83CCA-505C-4EDA-A207-6A82B2F60826}" type="pres">
      <dgm:prSet presAssocID="{8AB7A6B4-8544-483F-84D4-F2B21AEC6357}" presName="dummy"/>
      <dgm:spPr/>
      <dgm:t>
        <a:bodyPr/>
        <a:lstStyle/>
        <a:p/>
      </dgm:t>
    </dgm:pt>
    <dgm:pt modelId="{8455FFEB-2866-416A-98C9-B3505BCB4753}" type="pres">
      <dgm:prSet presAssocID="{51008493-970F-4009-A01D-27B8A5095D5F}" presName="sibTrans" presStyleLbl="sibTrans2D1" presStyleIdx="3" presStyleCnt="7" custLinFactNeighborX="-361" custLinFactNeighborY="818"/>
      <dgm:spPr/>
      <dgm:t>
        <a:bodyPr/>
        <a:lstStyle/>
        <a:p>
          <a:endParaRPr lang="en-US"/>
        </a:p>
      </dgm:t>
    </dgm:pt>
    <dgm:pt modelId="{204B007B-7A78-4302-83A0-4C3634BBC1D0}" type="pres">
      <dgm:prSet presAssocID="{41D1B321-B330-462F-BDCB-0B275F5F9C35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C55A73-8F7C-44F3-80BE-5A8CBE98E387}" type="pres">
      <dgm:prSet presAssocID="{41D1B321-B330-462F-BDCB-0B275F5F9C35}" presName="dummy"/>
      <dgm:spPr/>
      <dgm:t>
        <a:bodyPr/>
        <a:lstStyle/>
        <a:p/>
      </dgm:t>
    </dgm:pt>
    <dgm:pt modelId="{CF595213-2BAD-48B1-8DDA-692C8FDE7AFB}" type="pres">
      <dgm:prSet presAssocID="{F6305986-1073-441C-8D9A-240261344610}" presName="sibTrans" presStyleLbl="sibTrans2D1" presStyleIdx="4" presStyleCnt="7"/>
      <dgm:spPr/>
      <dgm:t>
        <a:bodyPr/>
        <a:lstStyle/>
        <a:p>
          <a:endParaRPr lang="en-US"/>
        </a:p>
      </dgm:t>
    </dgm:pt>
    <dgm:pt modelId="{48F2C4AC-8241-4255-B942-55289ECFE534}" type="pres">
      <dgm:prSet presAssocID="{F9A96555-6497-4F3F-B58C-4B4E9077D052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2E9F61-D896-4435-BB9A-810A7C30AFD2}" type="pres">
      <dgm:prSet presAssocID="{F9A96555-6497-4F3F-B58C-4B4E9077D052}" presName="dummy"/>
      <dgm:spPr/>
      <dgm:t>
        <a:bodyPr/>
        <a:lstStyle/>
        <a:p/>
      </dgm:t>
    </dgm:pt>
    <dgm:pt modelId="{95C44A2B-77B6-47C6-AB47-8C6CBC8D0E60}" type="pres">
      <dgm:prSet presAssocID="{3C39B556-C4C1-4A3C-B0B9-8D269069368B}" presName="sibTrans" presStyleLbl="sibTrans2D1" presStyleIdx="5" presStyleCnt="7"/>
      <dgm:spPr/>
      <dgm:t>
        <a:bodyPr/>
        <a:lstStyle/>
        <a:p>
          <a:endParaRPr lang="en-US"/>
        </a:p>
      </dgm:t>
    </dgm:pt>
    <dgm:pt modelId="{6E2B4120-75D0-424D-8CA8-7357A206A2CD}" type="pres">
      <dgm:prSet presAssocID="{7E8390DE-765F-49E2-864D-B0939B20BC65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90C731-4D39-433C-AAC7-46B83FE3735B}" type="pres">
      <dgm:prSet presAssocID="{7E8390DE-765F-49E2-864D-B0939B20BC65}" presName="dummy"/>
      <dgm:spPr/>
      <dgm:t>
        <a:bodyPr/>
        <a:lstStyle/>
        <a:p/>
      </dgm:t>
    </dgm:pt>
    <dgm:pt modelId="{2DAC054F-E793-4895-A689-2B8DC12CCE7A}" type="pres">
      <dgm:prSet presAssocID="{F6D61BFB-0DBC-4D3B-94B1-C1167B35C840}" presName="sibTrans" presStyleLbl="sibTrans2D1" presStyleIdx="6" presStyleCnt="7"/>
      <dgm:spPr/>
      <dgm:t>
        <a:bodyPr/>
        <a:lstStyle/>
        <a:p>
          <a:endParaRPr lang="en-US"/>
        </a:p>
      </dgm:t>
    </dgm:pt>
  </dgm:ptLst>
  <dgm:cxnLst>
    <dgm:cxn modelId="{460303C8-97D6-4575-9AFA-838DFC817BCD}" srcId="{94095252-8796-4ABA-A062-35E299F171FA}" destId="{F3AFD111-874C-4E37-8E72-9B0E7CC91BFB}" srcOrd="0" destOrd="0" parTransId="{38FA2ED2-0CC7-4C4D-A990-1016AB7BFFCB}" sibTransId="{662CBADF-CF86-4273-A1FF-FABAADC7067A}"/>
    <dgm:cxn modelId="{5D864462-26C8-4AC8-BE56-B065BC83C984}" srcId="{F3AFD111-874C-4E37-8E72-9B0E7CC91BFB}" destId="{2CC8E640-8086-4C1A-8B3D-FBAC8009F9F4}" srcOrd="0" destOrd="0" parTransId="{D26D4E26-6003-4CC1-8CC8-805CB5038507}" sibTransId="{416B5616-3AAC-4E46-9CC5-058CE9AA50EA}"/>
    <dgm:cxn modelId="{8FF00657-E2BF-4D44-99AF-8CFC76C1A13C}" srcId="{F3AFD111-874C-4E37-8E72-9B0E7CC91BFB}" destId="{38AD9E70-5E4E-4550-96B3-D1011460575F}" srcOrd="1" destOrd="0" parTransId="{4AAE7E59-5911-4A62-AB9C-E8F7CD35CA0C}" sibTransId="{1C01ED29-0926-48C8-9845-2ABA0E498B18}"/>
    <dgm:cxn modelId="{B99938A1-5C4D-4320-8EBD-D67F3C9BB4AF}" srcId="{F3AFD111-874C-4E37-8E72-9B0E7CC91BFB}" destId="{93D03E62-D41F-4300-BF95-2E699F32AB6B}" srcOrd="2" destOrd="0" parTransId="{300EDD0C-5DD2-41CA-B62B-440268ACA9B9}" sibTransId="{D6AF7F25-7C93-4915-96C9-C3ED28A01C9E}"/>
    <dgm:cxn modelId="{4600A113-A09A-4773-A296-A1F8C02942E1}" srcId="{F3AFD111-874C-4E37-8E72-9B0E7CC91BFB}" destId="{8AB7A6B4-8544-483F-84D4-F2B21AEC6357}" srcOrd="3" destOrd="0" parTransId="{8D5F865B-655D-4518-AC92-36C6CAAF275D}" sibTransId="{51008493-970F-4009-A01D-27B8A5095D5F}"/>
    <dgm:cxn modelId="{03C66C91-BC6A-468B-9513-AD18EA893D1D}" srcId="{F3AFD111-874C-4E37-8E72-9B0E7CC91BFB}" destId="{41D1B321-B330-462F-BDCB-0B275F5F9C35}" srcOrd="4" destOrd="0" parTransId="{A05446CC-FD86-4A59-9089-419BA427BD77}" sibTransId="{F6305986-1073-441C-8D9A-240261344610}"/>
    <dgm:cxn modelId="{B73AE24E-67CC-4AF8-8124-FF269FC2D3DC}" srcId="{F3AFD111-874C-4E37-8E72-9B0E7CC91BFB}" destId="{F9A96555-6497-4F3F-B58C-4B4E9077D052}" srcOrd="5" destOrd="0" parTransId="{DE6FE0B5-619C-4DEA-89F5-81DBA396E40A}" sibTransId="{3C39B556-C4C1-4A3C-B0B9-8D269069368B}"/>
    <dgm:cxn modelId="{C1D04147-5386-401B-A01B-675ACB4EB391}" srcId="{F3AFD111-874C-4E37-8E72-9B0E7CC91BFB}" destId="{7E8390DE-765F-49E2-864D-B0939B20BC65}" srcOrd="6" destOrd="0" parTransId="{3C857468-5B4B-4241-B317-D2A5EAE0F726}" sibTransId="{F6D61BFB-0DBC-4D3B-94B1-C1167B35C840}"/>
    <dgm:cxn modelId="{35724684-3F98-4922-8030-66C48214547B}" type="presOf" srcId="{94095252-8796-4ABA-A062-35E299F171FA}" destId="{5A1F4EBB-E91F-429D-9C50-05DD61DB3C0E}" srcOrd="0" destOrd="0" presId="urn:microsoft.com/office/officeart/2005/8/layout/radial6"/>
    <dgm:cxn modelId="{943C9BCD-400A-40B1-BA30-2E17D76A228D}" type="presParOf" srcId="{5A1F4EBB-E91F-429D-9C50-05DD61DB3C0E}" destId="{600C2C8F-F9E3-4630-974E-058FCBADB74B}" srcOrd="0" destOrd="0" presId="urn:microsoft.com/office/officeart/2005/8/layout/radial6"/>
    <dgm:cxn modelId="{8B72C8EA-667D-4CA9-987D-CCFEC3F7457F}" type="presOf" srcId="{F3AFD111-874C-4E37-8E72-9B0E7CC91BFB}" destId="{600C2C8F-F9E3-4630-974E-058FCBADB74B}" srcOrd="0" destOrd="0" presId="urn:microsoft.com/office/officeart/2005/8/layout/radial6"/>
    <dgm:cxn modelId="{6E2A36F5-8A00-4C4F-B0D1-BE1C8B731C8C}" type="presParOf" srcId="{5A1F4EBB-E91F-429D-9C50-05DD61DB3C0E}" destId="{398D3DA9-A4A3-414C-BF11-183B38B63BBE}" srcOrd="1" destOrd="0" presId="urn:microsoft.com/office/officeart/2005/8/layout/radial6"/>
    <dgm:cxn modelId="{515BE4D1-3318-4CE1-884D-DDA2CD6F3C6A}" type="presOf" srcId="{2CC8E640-8086-4C1A-8B3D-FBAC8009F9F4}" destId="{398D3DA9-A4A3-414C-BF11-183B38B63BBE}" srcOrd="0" destOrd="0" presId="urn:microsoft.com/office/officeart/2005/8/layout/radial6"/>
    <dgm:cxn modelId="{413514C4-31F2-4ADF-A4EE-0A0AC6276613}" type="presParOf" srcId="{5A1F4EBB-E91F-429D-9C50-05DD61DB3C0E}" destId="{AA0F6B1B-3F7B-429E-808F-040E7BB7F20C}" srcOrd="2" destOrd="0" presId="urn:microsoft.com/office/officeart/2005/8/layout/radial6"/>
    <dgm:cxn modelId="{4D6F5B69-9507-4830-9410-EBB3CE458A4C}" type="presParOf" srcId="{5A1F4EBB-E91F-429D-9C50-05DD61DB3C0E}" destId="{0D80B86B-0103-47C8-8664-429A559E5479}" srcOrd="3" destOrd="0" presId="urn:microsoft.com/office/officeart/2005/8/layout/radial6"/>
    <dgm:cxn modelId="{FE2517D3-F308-458C-B4E2-2E8617EE2A63}" type="presOf" srcId="{416B5616-3AAC-4E46-9CC5-058CE9AA50EA}" destId="{0D80B86B-0103-47C8-8664-429A559E5479}" srcOrd="0" destOrd="0" presId="urn:microsoft.com/office/officeart/2005/8/layout/radial6"/>
    <dgm:cxn modelId="{013181EE-E972-4906-BBD6-DB0640B3D149}" type="presParOf" srcId="{5A1F4EBB-E91F-429D-9C50-05DD61DB3C0E}" destId="{C33E9DF3-1471-4154-9D9E-10CF63806143}" srcOrd="4" destOrd="0" presId="urn:microsoft.com/office/officeart/2005/8/layout/radial6"/>
    <dgm:cxn modelId="{B0891118-A6B1-42BC-88FB-6EE1273E2A53}" type="presOf" srcId="{38AD9E70-5E4E-4550-96B3-D1011460575F}" destId="{C33E9DF3-1471-4154-9D9E-10CF63806143}" srcOrd="0" destOrd="0" presId="urn:microsoft.com/office/officeart/2005/8/layout/radial6"/>
    <dgm:cxn modelId="{827B3F72-8C33-47B8-B458-5989EDC67121}" type="presParOf" srcId="{5A1F4EBB-E91F-429D-9C50-05DD61DB3C0E}" destId="{F0F69C15-511A-44F3-8922-E5318AB78DFB}" srcOrd="5" destOrd="0" presId="urn:microsoft.com/office/officeart/2005/8/layout/radial6"/>
    <dgm:cxn modelId="{9B20DC1E-CACA-40D1-8FF8-CA03F014B870}" type="presParOf" srcId="{5A1F4EBB-E91F-429D-9C50-05DD61DB3C0E}" destId="{8A3EAA1C-D335-449A-8CDF-58D201C58919}" srcOrd="6" destOrd="0" presId="urn:microsoft.com/office/officeart/2005/8/layout/radial6"/>
    <dgm:cxn modelId="{75306493-2039-420B-9EDB-65EE458C712F}" type="presOf" srcId="{1C01ED29-0926-48C8-9845-2ABA0E498B18}" destId="{8A3EAA1C-D335-449A-8CDF-58D201C58919}" srcOrd="0" destOrd="0" presId="urn:microsoft.com/office/officeart/2005/8/layout/radial6"/>
    <dgm:cxn modelId="{5A6732CD-7D8F-4B98-B0B1-B1E5C008FB60}" type="presParOf" srcId="{5A1F4EBB-E91F-429D-9C50-05DD61DB3C0E}" destId="{C89A5D32-A329-4A77-BA9D-98971EBEC56E}" srcOrd="7" destOrd="0" presId="urn:microsoft.com/office/officeart/2005/8/layout/radial6"/>
    <dgm:cxn modelId="{3B96D60A-4338-4737-9C05-0445A9C96CE0}" type="presOf" srcId="{93D03E62-D41F-4300-BF95-2E699F32AB6B}" destId="{C89A5D32-A329-4A77-BA9D-98971EBEC56E}" srcOrd="0" destOrd="0" presId="urn:microsoft.com/office/officeart/2005/8/layout/radial6"/>
    <dgm:cxn modelId="{B9038384-F960-4E0C-975E-778D48FB859E}" type="presParOf" srcId="{5A1F4EBB-E91F-429D-9C50-05DD61DB3C0E}" destId="{B3C15937-7F40-42DE-8AC2-082EBB440416}" srcOrd="8" destOrd="0" presId="urn:microsoft.com/office/officeart/2005/8/layout/radial6"/>
    <dgm:cxn modelId="{46845776-C03E-4C21-9E2E-51A76BB579D1}" type="presParOf" srcId="{5A1F4EBB-E91F-429D-9C50-05DD61DB3C0E}" destId="{5461FBCD-0345-41FB-A118-11716A17469B}" srcOrd="9" destOrd="0" presId="urn:microsoft.com/office/officeart/2005/8/layout/radial6"/>
    <dgm:cxn modelId="{21B3E60E-FD4E-4311-9B83-24DCF9EF7B9D}" type="presOf" srcId="{D6AF7F25-7C93-4915-96C9-C3ED28A01C9E}" destId="{5461FBCD-0345-41FB-A118-11716A17469B}" srcOrd="0" destOrd="0" presId="urn:microsoft.com/office/officeart/2005/8/layout/radial6"/>
    <dgm:cxn modelId="{FB30A35A-7383-47E3-99EA-3D26F9B1CE39}" type="presParOf" srcId="{5A1F4EBB-E91F-429D-9C50-05DD61DB3C0E}" destId="{0694C019-E2A0-47ED-8D25-816DBDEBD687}" srcOrd="10" destOrd="0" presId="urn:microsoft.com/office/officeart/2005/8/layout/radial6"/>
    <dgm:cxn modelId="{7D1019E7-B3BC-4B0B-8697-27423906029F}" type="presOf" srcId="{8AB7A6B4-8544-483F-84D4-F2B21AEC6357}" destId="{0694C019-E2A0-47ED-8D25-816DBDEBD687}" srcOrd="0" destOrd="0" presId="urn:microsoft.com/office/officeart/2005/8/layout/radial6"/>
    <dgm:cxn modelId="{1F0F4CCE-BB32-4164-9922-F0EE08F8F851}" type="presParOf" srcId="{5A1F4EBB-E91F-429D-9C50-05DD61DB3C0E}" destId="{5EF83CCA-505C-4EDA-A207-6A82B2F60826}" srcOrd="11" destOrd="0" presId="urn:microsoft.com/office/officeart/2005/8/layout/radial6"/>
    <dgm:cxn modelId="{CC6588C8-1639-48CC-9172-00AA6118AED6}" type="presParOf" srcId="{5A1F4EBB-E91F-429D-9C50-05DD61DB3C0E}" destId="{8455FFEB-2866-416A-98C9-B3505BCB4753}" srcOrd="12" destOrd="0" presId="urn:microsoft.com/office/officeart/2005/8/layout/radial6"/>
    <dgm:cxn modelId="{F7C509FD-FF6B-455E-9DCE-38048514DFA4}" type="presOf" srcId="{51008493-970F-4009-A01D-27B8A5095D5F}" destId="{8455FFEB-2866-416A-98C9-B3505BCB4753}" srcOrd="0" destOrd="0" presId="urn:microsoft.com/office/officeart/2005/8/layout/radial6"/>
    <dgm:cxn modelId="{125DE4D2-8D7F-4CAC-A99B-4B92B0C9E9D0}" type="presParOf" srcId="{5A1F4EBB-E91F-429D-9C50-05DD61DB3C0E}" destId="{204B007B-7A78-4302-83A0-4C3634BBC1D0}" srcOrd="13" destOrd="0" presId="urn:microsoft.com/office/officeart/2005/8/layout/radial6"/>
    <dgm:cxn modelId="{C159B3EE-8F69-43AA-B57B-60494EF9FC1C}" type="presOf" srcId="{41D1B321-B330-462F-BDCB-0B275F5F9C35}" destId="{204B007B-7A78-4302-83A0-4C3634BBC1D0}" srcOrd="0" destOrd="0" presId="urn:microsoft.com/office/officeart/2005/8/layout/radial6"/>
    <dgm:cxn modelId="{386A8BEB-2BE7-4C76-8959-8279A4BCD55C}" type="presParOf" srcId="{5A1F4EBB-E91F-429D-9C50-05DD61DB3C0E}" destId="{4CC55A73-8F7C-44F3-80BE-5A8CBE98E387}" srcOrd="14" destOrd="0" presId="urn:microsoft.com/office/officeart/2005/8/layout/radial6"/>
    <dgm:cxn modelId="{9AD0EEE6-FBB7-4F48-8793-25A984E74AC1}" type="presParOf" srcId="{5A1F4EBB-E91F-429D-9C50-05DD61DB3C0E}" destId="{CF595213-2BAD-48B1-8DDA-692C8FDE7AFB}" srcOrd="15" destOrd="0" presId="urn:microsoft.com/office/officeart/2005/8/layout/radial6"/>
    <dgm:cxn modelId="{C2889853-6CB7-4E01-975A-C11ABE298840}" type="presOf" srcId="{F6305986-1073-441C-8D9A-240261344610}" destId="{CF595213-2BAD-48B1-8DDA-692C8FDE7AFB}" srcOrd="0" destOrd="0" presId="urn:microsoft.com/office/officeart/2005/8/layout/radial6"/>
    <dgm:cxn modelId="{9B10B57A-496D-4CFA-BFF1-DC9325F15A48}" type="presParOf" srcId="{5A1F4EBB-E91F-429D-9C50-05DD61DB3C0E}" destId="{48F2C4AC-8241-4255-B942-55289ECFE534}" srcOrd="16" destOrd="0" presId="urn:microsoft.com/office/officeart/2005/8/layout/radial6"/>
    <dgm:cxn modelId="{03E4D581-C1DF-4A5D-90C7-B48EB2462282}" type="presOf" srcId="{F9A96555-6497-4F3F-B58C-4B4E9077D052}" destId="{48F2C4AC-8241-4255-B942-55289ECFE534}" srcOrd="0" destOrd="0" presId="urn:microsoft.com/office/officeart/2005/8/layout/radial6"/>
    <dgm:cxn modelId="{D9B2C282-A024-40FA-AF31-E8D8E5E6DB4C}" type="presParOf" srcId="{5A1F4EBB-E91F-429D-9C50-05DD61DB3C0E}" destId="{452E9F61-D896-4435-BB9A-810A7C30AFD2}" srcOrd="17" destOrd="0" presId="urn:microsoft.com/office/officeart/2005/8/layout/radial6"/>
    <dgm:cxn modelId="{65D6E94B-4382-4EBD-AC8B-8D584585DC35}" type="presParOf" srcId="{5A1F4EBB-E91F-429D-9C50-05DD61DB3C0E}" destId="{95C44A2B-77B6-47C6-AB47-8C6CBC8D0E60}" srcOrd="18" destOrd="0" presId="urn:microsoft.com/office/officeart/2005/8/layout/radial6"/>
    <dgm:cxn modelId="{D99D3CA9-5D6B-4EA5-A237-B6BC23E12523}" type="presOf" srcId="{3C39B556-C4C1-4A3C-B0B9-8D269069368B}" destId="{95C44A2B-77B6-47C6-AB47-8C6CBC8D0E60}" srcOrd="0" destOrd="0" presId="urn:microsoft.com/office/officeart/2005/8/layout/radial6"/>
    <dgm:cxn modelId="{687D3DE9-2E20-4908-8AFC-F183A87D8A41}" type="presParOf" srcId="{5A1F4EBB-E91F-429D-9C50-05DD61DB3C0E}" destId="{6E2B4120-75D0-424D-8CA8-7357A206A2CD}" srcOrd="19" destOrd="0" presId="urn:microsoft.com/office/officeart/2005/8/layout/radial6"/>
    <dgm:cxn modelId="{2B50489B-98A5-49AF-9146-9145C0C6ACF4}" type="presOf" srcId="{7E8390DE-765F-49E2-864D-B0939B20BC65}" destId="{6E2B4120-75D0-424D-8CA8-7357A206A2CD}" srcOrd="0" destOrd="0" presId="urn:microsoft.com/office/officeart/2005/8/layout/radial6"/>
    <dgm:cxn modelId="{78BE3684-C13E-47CA-B63F-50F2A845DB82}" type="presParOf" srcId="{5A1F4EBB-E91F-429D-9C50-05DD61DB3C0E}" destId="{0B90C731-4D39-433C-AAC7-46B83FE3735B}" srcOrd="20" destOrd="0" presId="urn:microsoft.com/office/officeart/2005/8/layout/radial6"/>
    <dgm:cxn modelId="{B623319A-23CD-40E7-A0E2-494099F7B338}" type="presParOf" srcId="{5A1F4EBB-E91F-429D-9C50-05DD61DB3C0E}" destId="{2DAC054F-E793-4895-A689-2B8DC12CCE7A}" srcOrd="21" destOrd="0" presId="urn:microsoft.com/office/officeart/2005/8/layout/radial6"/>
    <dgm:cxn modelId="{CCD140B0-7E66-4196-A000-9C252F186436}" type="presOf" srcId="{F6D61BFB-0DBC-4D3B-94B1-C1167B35C840}" destId="{2DAC054F-E793-4895-A689-2B8DC12CCE7A}" srcOrd="0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3" minVer="http://schemas.openxmlformats.org/drawingml/2006/main"/>
    </a:ext>
  </dgm:extLst>
</dgm:dataModel>
</file>

<file path=ppt/diagrams/drawing1.xml><?xml version="1.0" encoding="utf-8"?>
<dsp:drawing xmlns:a="http://schemas.openxmlformats.org/drawingml/2006/main" xmlns:r="http://schemas.openxmlformats.org/officeDocument/2006/relationships" xmlns:dsp="http://schemas.microsoft.com/office/drawing/2008/diagram">
  <dsp:spTree>
    <dsp:nvGrpSpPr>
      <dsp:cNvPr id="9" name=""/>
      <dsp:cNvGrpSpPr/>
    </dsp:nvGrpSpPr>
    <dsp:grpSpPr/>
    <dsp:sp modelId="{2C50E46E-6294-4415-B0E5-FD6DB41260DE}">
      <dsp:nvSpPr>
        <dsp:cNvPr id="10" name=""/>
        <dsp:cNvSpPr/>
      </dsp:nvSpPr>
      <dsp:spPr>
        <a:xfrm rot="5400000">
          <a:off x="-296297" y="1617275"/>
          <a:ext cx="1316092" cy="159110"/>
        </a:xfrm>
        <a:prstGeom prst="rect">
          <a:avLst/>
        </a:prstGeom>
        <a:noFill/>
        <a:ln>
          <a:solidFill>
            <a:schemeClr val="accent4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/>
        <a:lstStyle/>
        <a:p/>
      </dsp:txBody>
    </dsp:sp>
    <dsp:sp modelId="{07F4AC8E-2560-46CA-BE3D-B422CE90A303}">
      <dsp:nvSpPr>
        <dsp:cNvPr id="11" name=""/>
        <dsp:cNvSpPr/>
      </dsp:nvSpPr>
      <dsp:spPr>
        <a:xfrm>
          <a:off x="3257" y="772613"/>
          <a:ext cx="1767892" cy="1060735"/>
        </a:xfrm>
        <a:prstGeom prst="roundRect">
          <a:avLst>
            <a:gd name="adj" fmla="val 10000"/>
          </a:avLst>
        </a:prstGeom>
        <a:solidFill>
          <a:srgbClr val="E87A02"/>
        </a:solidFill>
        <a:ln w="1079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solidFill>
                <a:srgbClr val="FFFFFF"/>
              </a:solidFill>
            </a:rPr>
            <a:t>Initial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solidFill>
                <a:srgbClr val="FFFFFF"/>
              </a:solidFill>
            </a:rPr>
            <a:t>Consultation</a:t>
          </a:r>
          <a:endParaRPr lang="en-US" sz="1600" kern="1200">
            <a:solidFill>
              <a:srgbClr val="FFFFFF"/>
            </a:solidFill>
          </a:endParaRPr>
        </a:p>
      </dsp:txBody>
      <dsp:txXfrm>
        <a:off x="34325" y="803681"/>
        <a:ext cx="1705756" cy="998599"/>
      </dsp:txXfrm>
    </dsp:sp>
    <dsp:sp modelId="{6F1D71FD-9380-426C-8ED8-8BD550F17428}">
      <dsp:nvSpPr>
        <dsp:cNvPr id="12" name=""/>
        <dsp:cNvSpPr/>
      </dsp:nvSpPr>
      <dsp:spPr>
        <a:xfrm rot="5400000">
          <a:off x="-296297" y="2943194"/>
          <a:ext cx="1316092" cy="159110"/>
        </a:xfrm>
        <a:prstGeom prst="rect">
          <a:avLst/>
        </a:prstGeom>
        <a:noFill/>
        <a:ln>
          <a:solidFill>
            <a:schemeClr val="accent4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/>
        <a:lstStyle/>
        <a:p/>
      </dsp:txBody>
    </dsp:sp>
    <dsp:sp modelId="{6B9CB3FF-23DE-44BE-819A-A6C8CEFC1FC2}">
      <dsp:nvSpPr>
        <dsp:cNvPr id="13" name=""/>
        <dsp:cNvSpPr/>
      </dsp:nvSpPr>
      <dsp:spPr>
        <a:xfrm>
          <a:off x="3257" y="2098532"/>
          <a:ext cx="1767892" cy="1060735"/>
        </a:xfrm>
        <a:prstGeom prst="roundRect">
          <a:avLst>
            <a:gd name="adj" fmla="val 10000"/>
          </a:avLst>
        </a:prstGeom>
        <a:solidFill>
          <a:schemeClr val="accent3"/>
        </a:solidFill>
        <a:ln w="1079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solidFill>
                <a:srgbClr val="FFFFFF"/>
              </a:solidFill>
            </a:rPr>
            <a:t>Informal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solidFill>
                <a:srgbClr val="FFFFFF"/>
              </a:solidFill>
            </a:rPr>
            <a:t>Feasibility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solidFill>
                <a:srgbClr val="FFFFFF"/>
              </a:solidFill>
            </a:rPr>
            <a:t>Analysis</a:t>
          </a:r>
          <a:endParaRPr lang="en-US" sz="1600" kern="1200">
            <a:solidFill>
              <a:srgbClr val="FFFFFF"/>
            </a:solidFill>
          </a:endParaRPr>
        </a:p>
      </dsp:txBody>
      <dsp:txXfrm>
        <a:off x="34325" y="2129600"/>
        <a:ext cx="1705756" cy="998599"/>
      </dsp:txXfrm>
    </dsp:sp>
    <dsp:sp modelId="{A65DEC58-F2BE-4E35-B7DD-9A0F1FD62DCA}">
      <dsp:nvSpPr>
        <dsp:cNvPr id="14" name=""/>
        <dsp:cNvSpPr/>
      </dsp:nvSpPr>
      <dsp:spPr>
        <a:xfrm>
          <a:off x="366662" y="3606153"/>
          <a:ext cx="2341470" cy="159110"/>
        </a:xfrm>
        <a:prstGeom prst="rect">
          <a:avLst/>
        </a:prstGeom>
        <a:noFill/>
        <a:ln>
          <a:solidFill>
            <a:schemeClr val="accent4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/>
        <a:lstStyle/>
        <a:p/>
      </dsp:txBody>
    </dsp:sp>
    <dsp:sp modelId="{0118A9B4-DB7E-4CEA-A9BC-ABF7B4FEA3C3}">
      <dsp:nvSpPr>
        <dsp:cNvPr id="15" name=""/>
        <dsp:cNvSpPr/>
      </dsp:nvSpPr>
      <dsp:spPr>
        <a:xfrm>
          <a:off x="3257" y="3424451"/>
          <a:ext cx="1767892" cy="1060735"/>
        </a:xfrm>
        <a:prstGeom prst="roundRect">
          <a:avLst>
            <a:gd name="adj" fmla="val 10000"/>
          </a:avLst>
        </a:prstGeom>
        <a:solidFill>
          <a:srgbClr val="0456A0"/>
        </a:solidFill>
        <a:ln w="1079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solidFill>
                <a:srgbClr val="FFFFFF"/>
              </a:solidFill>
            </a:rPr>
            <a:t>Engagement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solidFill>
                <a:srgbClr val="FFFFFF"/>
              </a:solidFill>
            </a:rPr>
            <a:t>Process</a:t>
          </a:r>
        </a:p>
      </dsp:txBody>
      <dsp:txXfrm>
        <a:off x="34325" y="3455519"/>
        <a:ext cx="1705756" cy="998599"/>
      </dsp:txXfrm>
    </dsp:sp>
    <dsp:sp modelId="{161DDC86-4D85-4AD9-8F54-B737793FD1EA}">
      <dsp:nvSpPr>
        <dsp:cNvPr id="16" name=""/>
        <dsp:cNvSpPr/>
      </dsp:nvSpPr>
      <dsp:spPr>
        <a:xfrm rot="16200000">
          <a:off x="2054999" y="2943194"/>
          <a:ext cx="1316092" cy="159110"/>
        </a:xfrm>
        <a:prstGeom prst="rect">
          <a:avLst/>
        </a:prstGeom>
        <a:noFill/>
        <a:ln>
          <a:solidFill>
            <a:schemeClr val="accent4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/>
        <a:lstStyle/>
        <a:p/>
      </dsp:txBody>
    </dsp:sp>
    <dsp:sp modelId="{6E2382E1-6237-46B4-B489-52EF23C0F697}">
      <dsp:nvSpPr>
        <dsp:cNvPr id="17" name=""/>
        <dsp:cNvSpPr/>
      </dsp:nvSpPr>
      <dsp:spPr>
        <a:xfrm>
          <a:off x="2354553" y="3424451"/>
          <a:ext cx="1767892" cy="1060735"/>
        </a:xfrm>
        <a:prstGeom prst="roundRect">
          <a:avLst>
            <a:gd name="adj" fmla="val 10000"/>
          </a:avLst>
        </a:prstGeom>
        <a:solidFill>
          <a:srgbClr val="7030A0"/>
        </a:solidFill>
        <a:ln w="1079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solidFill>
                <a:srgbClr val="FFFFFF"/>
              </a:solidFill>
            </a:rPr>
            <a:t>Risk Analysis, Underwriting and Compliance</a:t>
          </a:r>
          <a:endParaRPr lang="en-US" sz="1600" kern="1200">
            <a:solidFill>
              <a:srgbClr val="FFFFFF"/>
            </a:solidFill>
          </a:endParaRPr>
        </a:p>
      </dsp:txBody>
      <dsp:txXfrm>
        <a:off x="2385621" y="3455519"/>
        <a:ext cx="1705756" cy="998599"/>
      </dsp:txXfrm>
    </dsp:sp>
    <dsp:sp modelId="{98259832-C957-4B86-8F7E-6D4A6A7C1522}">
      <dsp:nvSpPr>
        <dsp:cNvPr id="18" name=""/>
        <dsp:cNvSpPr/>
      </dsp:nvSpPr>
      <dsp:spPr>
        <a:xfrm rot="16200000">
          <a:off x="2054999" y="1617275"/>
          <a:ext cx="1316092" cy="159110"/>
        </a:xfrm>
        <a:prstGeom prst="rect">
          <a:avLst/>
        </a:prstGeom>
        <a:noFill/>
        <a:ln>
          <a:solidFill>
            <a:schemeClr val="accent4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/>
        <a:lstStyle/>
        <a:p/>
      </dsp:txBody>
    </dsp:sp>
    <dsp:sp modelId="{B3E1C9F5-8784-418B-ABF5-454F0B5238DD}">
      <dsp:nvSpPr>
        <dsp:cNvPr id="19" name=""/>
        <dsp:cNvSpPr/>
      </dsp:nvSpPr>
      <dsp:spPr>
        <a:xfrm>
          <a:off x="2354553" y="2098532"/>
          <a:ext cx="1767892" cy="1060735"/>
        </a:xfrm>
        <a:prstGeom prst="roundRect">
          <a:avLst>
            <a:gd name="adj" fmla="val 10000"/>
          </a:avLst>
        </a:prstGeom>
        <a:solidFill>
          <a:srgbClr val="336600"/>
        </a:solidFill>
        <a:ln w="1079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solidFill>
                <a:srgbClr val="FFFFFF"/>
              </a:solidFill>
            </a:rPr>
            <a:t>Domicile Selection</a:t>
          </a:r>
          <a:endParaRPr lang="en-US" sz="1600" kern="1200">
            <a:solidFill>
              <a:srgbClr val="FFFFFF"/>
            </a:solidFill>
          </a:endParaRPr>
        </a:p>
      </dsp:txBody>
      <dsp:txXfrm>
        <a:off x="2385621" y="2129600"/>
        <a:ext cx="1705756" cy="998599"/>
      </dsp:txXfrm>
    </dsp:sp>
    <dsp:sp modelId="{A38E1C4A-CD56-42CB-B5D5-EB57ED0EC1CA}">
      <dsp:nvSpPr>
        <dsp:cNvPr id="20" name=""/>
        <dsp:cNvSpPr/>
      </dsp:nvSpPr>
      <dsp:spPr>
        <a:xfrm>
          <a:off x="2717958" y="954315"/>
          <a:ext cx="2341470" cy="159110"/>
        </a:xfrm>
        <a:prstGeom prst="rect">
          <a:avLst/>
        </a:prstGeom>
        <a:noFill/>
        <a:ln>
          <a:solidFill>
            <a:schemeClr val="accent4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/>
        <a:lstStyle/>
        <a:p/>
      </dsp:txBody>
    </dsp:sp>
    <dsp:sp modelId="{8457D4D7-B5A2-4C20-9207-E037715FEF15}">
      <dsp:nvSpPr>
        <dsp:cNvPr id="21" name=""/>
        <dsp:cNvSpPr/>
      </dsp:nvSpPr>
      <dsp:spPr>
        <a:xfrm>
          <a:off x="2354553" y="772613"/>
          <a:ext cx="1767892" cy="1060735"/>
        </a:xfrm>
        <a:prstGeom prst="roundRect">
          <a:avLst>
            <a:gd name="adj" fmla="val 10000"/>
          </a:avLst>
        </a:prstGeom>
        <a:solidFill>
          <a:schemeClr val="accent1"/>
        </a:solidFill>
        <a:ln w="1079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solidFill>
                <a:srgbClr val="FFFFFF"/>
              </a:solidFill>
            </a:rPr>
            <a:t>Complete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solidFill>
                <a:srgbClr val="FFFFFF"/>
              </a:solidFill>
            </a:rPr>
            <a:t>Feasibility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solidFill>
                <a:srgbClr val="FFFFFF"/>
              </a:solidFill>
            </a:rPr>
            <a:t>Study</a:t>
          </a:r>
          <a:endParaRPr lang="en-US" sz="1600" kern="1200">
            <a:solidFill>
              <a:srgbClr val="FFFFFF"/>
            </a:solidFill>
          </a:endParaRPr>
        </a:p>
      </dsp:txBody>
      <dsp:txXfrm>
        <a:off x="2385621" y="803681"/>
        <a:ext cx="1705756" cy="998599"/>
      </dsp:txXfrm>
    </dsp:sp>
    <dsp:sp modelId="{4D552F8C-78A4-43AF-9960-B883897C71FC}">
      <dsp:nvSpPr>
        <dsp:cNvPr id="22" name=""/>
        <dsp:cNvSpPr/>
      </dsp:nvSpPr>
      <dsp:spPr>
        <a:xfrm rot="5400000">
          <a:off x="4406295" y="1617275"/>
          <a:ext cx="1316092" cy="159110"/>
        </a:xfrm>
        <a:prstGeom prst="rect">
          <a:avLst/>
        </a:prstGeom>
        <a:noFill/>
        <a:ln>
          <a:solidFill>
            <a:schemeClr val="accent4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/>
        <a:lstStyle/>
        <a:p/>
      </dsp:txBody>
    </dsp:sp>
    <dsp:sp modelId="{783B5765-2EB3-4E1B-90F2-72C976738EA9}">
      <dsp:nvSpPr>
        <dsp:cNvPr id="23" name=""/>
        <dsp:cNvSpPr/>
      </dsp:nvSpPr>
      <dsp:spPr>
        <a:xfrm>
          <a:off x="4705850" y="772613"/>
          <a:ext cx="1767892" cy="1060735"/>
        </a:xfrm>
        <a:prstGeom prst="roundRect">
          <a:avLst>
            <a:gd name="adj" fmla="val 10000"/>
          </a:avLst>
        </a:prstGeom>
        <a:solidFill>
          <a:srgbClr val="0456A0"/>
        </a:solidFill>
        <a:ln w="1079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solidFill>
                <a:srgbClr val="FFFFFF"/>
              </a:solidFill>
            </a:rPr>
            <a:t>Application to Insurance Regulators</a:t>
          </a:r>
          <a:endParaRPr lang="en-US" sz="1600" kern="1200">
            <a:solidFill>
              <a:srgbClr val="FFFFFF"/>
            </a:solidFill>
          </a:endParaRPr>
        </a:p>
      </dsp:txBody>
      <dsp:txXfrm>
        <a:off x="4736918" y="803681"/>
        <a:ext cx="1705756" cy="998599"/>
      </dsp:txXfrm>
    </dsp:sp>
    <dsp:sp modelId="{B96F260E-FBE7-4812-9A5E-20B4E5862B73}">
      <dsp:nvSpPr>
        <dsp:cNvPr id="24" name=""/>
        <dsp:cNvSpPr/>
      </dsp:nvSpPr>
      <dsp:spPr>
        <a:xfrm rot="5400000">
          <a:off x="4406295" y="2943194"/>
          <a:ext cx="1316092" cy="159110"/>
        </a:xfrm>
        <a:prstGeom prst="rect">
          <a:avLst/>
        </a:prstGeom>
        <a:noFill/>
        <a:ln>
          <a:solidFill>
            <a:schemeClr val="accent4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/>
        <a:lstStyle/>
        <a:p/>
      </dsp:txBody>
    </dsp:sp>
    <dsp:sp modelId="{E7C80326-C262-4852-ACF0-70D4E60F5167}">
      <dsp:nvSpPr>
        <dsp:cNvPr id="25" name=""/>
        <dsp:cNvSpPr/>
      </dsp:nvSpPr>
      <dsp:spPr>
        <a:xfrm>
          <a:off x="4705850" y="2098532"/>
          <a:ext cx="1767892" cy="1060735"/>
        </a:xfrm>
        <a:prstGeom prst="roundRect">
          <a:avLst>
            <a:gd name="adj" fmla="val 10000"/>
          </a:avLst>
        </a:prstGeom>
        <a:solidFill>
          <a:schemeClr val="accent3"/>
        </a:solidFill>
        <a:ln w="1079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solidFill>
                <a:srgbClr val="FFFFFF"/>
              </a:solidFill>
            </a:rPr>
            <a:t>Approval Process</a:t>
          </a:r>
          <a:endParaRPr lang="en-US" sz="1600" kern="1200">
            <a:solidFill>
              <a:srgbClr val="FFFFFF"/>
            </a:solidFill>
          </a:endParaRPr>
        </a:p>
      </dsp:txBody>
      <dsp:txXfrm>
        <a:off x="4736918" y="2129600"/>
        <a:ext cx="1705756" cy="998599"/>
      </dsp:txXfrm>
    </dsp:sp>
    <dsp:sp modelId="{B0FBEEB7-CD60-408D-A49B-572633B3EDE7}">
      <dsp:nvSpPr>
        <dsp:cNvPr id="26" name=""/>
        <dsp:cNvSpPr/>
      </dsp:nvSpPr>
      <dsp:spPr>
        <a:xfrm>
          <a:off x="4705850" y="3424451"/>
          <a:ext cx="1767892" cy="1060735"/>
        </a:xfrm>
        <a:prstGeom prst="roundRect">
          <a:avLst>
            <a:gd name="adj" fmla="val 10000"/>
          </a:avLst>
        </a:prstGeom>
        <a:solidFill>
          <a:srgbClr val="E87A02"/>
        </a:solidFill>
        <a:ln w="1079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solidFill>
                <a:srgbClr val="FFFFFF"/>
              </a:solidFill>
            </a:rPr>
            <a:t>Closing Procedure</a:t>
          </a:r>
          <a:endParaRPr lang="en-US" sz="1600" kern="1200">
            <a:solidFill>
              <a:srgbClr val="FFFFFF"/>
            </a:solidFill>
          </a:endParaRPr>
        </a:p>
      </dsp:txBody>
      <dsp:txXfrm>
        <a:off x="4736918" y="3455519"/>
        <a:ext cx="1705756" cy="998599"/>
      </dsp:txXfrm>
    </dsp:sp>
  </dsp:spTree>
</dsp:drawing>
</file>

<file path=ppt/diagrams/drawing2.xml><?xml version="1.0" encoding="utf-8"?>
<dsp:drawing xmlns:a="http://schemas.openxmlformats.org/drawingml/2006/main" xmlns:r="http://schemas.openxmlformats.org/officeDocument/2006/relationships" xmlns:dsp="http://schemas.microsoft.com/office/drawing/2008/diagram">
  <dsp:spTree>
    <dsp:nvGrpSpPr>
      <dsp:cNvPr id="9" name=""/>
      <dsp:cNvGrpSpPr/>
    </dsp:nvGrpSpPr>
    <dsp:grpSpPr/>
    <dsp:sp modelId="{2DAC054F-E793-4895-A689-2B8DC12CCE7A}">
      <dsp:nvSpPr>
        <dsp:cNvPr id="10" name=""/>
        <dsp:cNvSpPr/>
      </dsp:nvSpPr>
      <dsp:spPr>
        <a:xfrm>
          <a:off x="1071220" y="531732"/>
          <a:ext cx="4221491" cy="4221491"/>
        </a:xfrm>
        <a:prstGeom prst="blockArc">
          <a:avLst>
            <a:gd name="adj1" fmla="val 13114286"/>
            <a:gd name="adj2" fmla="val 16200000"/>
            <a:gd name="adj3" fmla="val 3897"/>
          </a:avLst>
        </a:prstGeom>
        <a:solidFill>
          <a:schemeClr val="accent4"/>
        </a:solidFill>
        <a:ln w="28575"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/>
        <a:lstStyle/>
        <a:p/>
      </dsp:txBody>
    </dsp:sp>
    <dsp:sp modelId="{95C44A2B-77B6-47C6-AB47-8C6CBC8D0E60}">
      <dsp:nvSpPr>
        <dsp:cNvPr id="11" name=""/>
        <dsp:cNvSpPr/>
      </dsp:nvSpPr>
      <dsp:spPr>
        <a:xfrm>
          <a:off x="1071220" y="531732"/>
          <a:ext cx="4221491" cy="4221491"/>
        </a:xfrm>
        <a:prstGeom prst="blockArc">
          <a:avLst>
            <a:gd name="adj1" fmla="val 10028571"/>
            <a:gd name="adj2" fmla="val 13114286"/>
            <a:gd name="adj3" fmla="val 3897"/>
          </a:avLst>
        </a:prstGeom>
        <a:solidFill>
          <a:schemeClr val="accent4"/>
        </a:solidFill>
        <a:ln w="28575"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/>
        <a:lstStyle/>
        <a:p/>
      </dsp:txBody>
    </dsp:sp>
    <dsp:sp modelId="{CF595213-2BAD-48B1-8DDA-692C8FDE7AFB}">
      <dsp:nvSpPr>
        <dsp:cNvPr id="12" name=""/>
        <dsp:cNvSpPr/>
      </dsp:nvSpPr>
      <dsp:spPr>
        <a:xfrm>
          <a:off x="1071220" y="531732"/>
          <a:ext cx="4221491" cy="4221491"/>
        </a:xfrm>
        <a:prstGeom prst="blockArc">
          <a:avLst>
            <a:gd name="adj1" fmla="val 6942857"/>
            <a:gd name="adj2" fmla="val 10028571"/>
            <a:gd name="adj3" fmla="val 3897"/>
          </a:avLst>
        </a:prstGeom>
        <a:solidFill>
          <a:schemeClr val="accent4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/>
        <a:lstStyle/>
        <a:p/>
      </dsp:txBody>
    </dsp:sp>
    <dsp:sp modelId="{8455FFEB-2866-416A-98C9-B3505BCB4753}">
      <dsp:nvSpPr>
        <dsp:cNvPr id="13" name=""/>
        <dsp:cNvSpPr/>
      </dsp:nvSpPr>
      <dsp:spPr>
        <a:xfrm>
          <a:off x="1055980" y="566264"/>
          <a:ext cx="4221491" cy="4221491"/>
        </a:xfrm>
        <a:prstGeom prst="blockArc">
          <a:avLst>
            <a:gd name="adj1" fmla="val 3857143"/>
            <a:gd name="adj2" fmla="val 6942857"/>
            <a:gd name="adj3" fmla="val 3897"/>
          </a:avLst>
        </a:prstGeom>
        <a:solidFill>
          <a:schemeClr val="accent4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/>
        <a:lstStyle/>
        <a:p/>
      </dsp:txBody>
    </dsp:sp>
    <dsp:sp modelId="{5461FBCD-0345-41FB-A118-11716A17469B}">
      <dsp:nvSpPr>
        <dsp:cNvPr id="14" name=""/>
        <dsp:cNvSpPr/>
      </dsp:nvSpPr>
      <dsp:spPr>
        <a:xfrm>
          <a:off x="1071220" y="531732"/>
          <a:ext cx="4221491" cy="4221491"/>
        </a:xfrm>
        <a:prstGeom prst="blockArc">
          <a:avLst>
            <a:gd name="adj1" fmla="val 771429"/>
            <a:gd name="adj2" fmla="val 3857143"/>
            <a:gd name="adj3" fmla="val 3897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/>
        <a:lstStyle/>
        <a:p/>
      </dsp:txBody>
    </dsp:sp>
    <dsp:sp modelId="{8A3EAA1C-D335-449A-8CDF-58D201C58919}">
      <dsp:nvSpPr>
        <dsp:cNvPr id="15" name=""/>
        <dsp:cNvSpPr/>
      </dsp:nvSpPr>
      <dsp:spPr>
        <a:xfrm>
          <a:off x="1071220" y="531732"/>
          <a:ext cx="4221491" cy="4221491"/>
        </a:xfrm>
        <a:prstGeom prst="blockArc">
          <a:avLst>
            <a:gd name="adj1" fmla="val 19285714"/>
            <a:gd name="adj2" fmla="val 771429"/>
            <a:gd name="adj3" fmla="val 3897"/>
          </a:avLst>
        </a:prstGeom>
        <a:solidFill>
          <a:schemeClr val="accent4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/>
        <a:lstStyle/>
        <a:p/>
      </dsp:txBody>
    </dsp:sp>
    <dsp:sp modelId="{0D80B86B-0103-47C8-8664-429A559E5479}">
      <dsp:nvSpPr>
        <dsp:cNvPr id="16" name=""/>
        <dsp:cNvSpPr/>
      </dsp:nvSpPr>
      <dsp:spPr>
        <a:xfrm>
          <a:off x="1071220" y="531732"/>
          <a:ext cx="4221491" cy="4221491"/>
        </a:xfrm>
        <a:prstGeom prst="blockArc">
          <a:avLst>
            <a:gd name="adj1" fmla="val 16200000"/>
            <a:gd name="adj2" fmla="val 19285714"/>
            <a:gd name="adj3" fmla="val 3897"/>
          </a:avLst>
        </a:prstGeom>
        <a:solidFill>
          <a:schemeClr val="accent4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/>
        <a:lstStyle/>
        <a:p/>
      </dsp:txBody>
    </dsp:sp>
    <dsp:sp modelId="{600C2C8F-F9E3-4630-974E-058FCBADB74B}">
      <dsp:nvSpPr>
        <dsp:cNvPr id="17" name=""/>
        <dsp:cNvSpPr/>
      </dsp:nvSpPr>
      <dsp:spPr>
        <a:xfrm>
          <a:off x="2366015" y="1826528"/>
          <a:ext cx="1631900" cy="1631900"/>
        </a:xfrm>
        <a:prstGeom prst="ellipse">
          <a:avLst/>
        </a:prstGeom>
        <a:noFill/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>
            <a:solidFill>
              <a:schemeClr val="accent4"/>
            </a:solidFill>
          </a:endParaRPr>
        </a:p>
      </dsp:txBody>
      <dsp:txXfrm>
        <a:off x="2605001" y="2065514"/>
        <a:ext cx="1153928" cy="1153928"/>
      </dsp:txXfrm>
    </dsp:sp>
    <dsp:sp modelId="{398D3DA9-A4A3-414C-BF11-183B38B63BBE}">
      <dsp:nvSpPr>
        <dsp:cNvPr id="18" name=""/>
        <dsp:cNvSpPr/>
      </dsp:nvSpPr>
      <dsp:spPr>
        <a:xfrm>
          <a:off x="2610800" y="1691"/>
          <a:ext cx="1142330" cy="1142330"/>
        </a:xfrm>
        <a:prstGeom prst="ellipse">
          <a:avLst/>
        </a:prstGeom>
        <a:solidFill>
          <a:schemeClr val="accent3"/>
        </a:solidFill>
        <a:ln w="1079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solidFill>
                <a:srgbClr val="FFFFFF"/>
              </a:solidFill>
            </a:rPr>
            <a:t>Captive Manager</a:t>
          </a:r>
          <a:r>
            <a:rPr lang="en-US" sz="1600" kern="1200" smtClean="0">
              <a:solidFill>
                <a:schemeClr val="accent4"/>
              </a:solidFill>
            </a:rPr>
            <a:t>	</a:t>
          </a:r>
          <a:endParaRPr lang="en-US" sz="1600" kern="1200">
            <a:solidFill>
              <a:schemeClr val="accent4"/>
            </a:solidFill>
          </a:endParaRPr>
        </a:p>
      </dsp:txBody>
      <dsp:txXfrm>
        <a:off x="2778090" y="168981"/>
        <a:ext cx="807749" cy="807749"/>
      </dsp:txXfrm>
    </dsp:sp>
    <dsp:sp modelId="{C33E9DF3-1471-4154-9D9E-10CF63806143}">
      <dsp:nvSpPr>
        <dsp:cNvPr id="19" name=""/>
        <dsp:cNvSpPr/>
      </dsp:nvSpPr>
      <dsp:spPr>
        <a:xfrm>
          <a:off x="4228896" y="780925"/>
          <a:ext cx="1142330" cy="1142330"/>
        </a:xfrm>
        <a:prstGeom prst="ellipse">
          <a:avLst/>
        </a:prstGeom>
        <a:solidFill>
          <a:srgbClr val="0456A0"/>
        </a:solidFill>
        <a:ln w="1079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solidFill>
                <a:srgbClr val="FFFFFF"/>
              </a:solidFill>
            </a:rPr>
            <a:t>Legal Counsel</a:t>
          </a:r>
          <a:endParaRPr lang="en-US" sz="1600" kern="1200">
            <a:solidFill>
              <a:srgbClr val="FFFFFF"/>
            </a:solidFill>
          </a:endParaRPr>
        </a:p>
      </dsp:txBody>
      <dsp:txXfrm>
        <a:off x="4396186" y="948215"/>
        <a:ext cx="807749" cy="807749"/>
      </dsp:txXfrm>
    </dsp:sp>
    <dsp:sp modelId="{C89A5D32-A329-4A77-BA9D-98971EBEC56E}">
      <dsp:nvSpPr>
        <dsp:cNvPr id="20" name=""/>
        <dsp:cNvSpPr/>
      </dsp:nvSpPr>
      <dsp:spPr>
        <a:xfrm>
          <a:off x="4515465" y="2438399"/>
          <a:ext cx="1368465" cy="1329226"/>
        </a:xfrm>
        <a:prstGeom prst="ellipse">
          <a:avLst/>
        </a:prstGeom>
        <a:solidFill>
          <a:srgbClr val="FFC000"/>
        </a:solidFill>
        <a:ln w="1079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solidFill>
                <a:srgbClr val="FFFFFF"/>
              </a:solidFill>
            </a:rPr>
            <a:t>P&amp;C Broker and Risk Analysis Firm*</a:t>
          </a:r>
          <a:endParaRPr lang="en-US" sz="1600" kern="1200">
            <a:solidFill>
              <a:srgbClr val="FFFFFF"/>
            </a:solidFill>
          </a:endParaRPr>
        </a:p>
      </dsp:txBody>
      <dsp:txXfrm>
        <a:off x="4715872" y="2633060"/>
        <a:ext cx="967651" cy="939905"/>
      </dsp:txXfrm>
    </dsp:sp>
    <dsp:sp modelId="{0694C019-E2A0-47ED-8D25-816DBDEBD687}">
      <dsp:nvSpPr>
        <dsp:cNvPr id="21" name=""/>
        <dsp:cNvSpPr/>
      </dsp:nvSpPr>
      <dsp:spPr>
        <a:xfrm>
          <a:off x="3508776" y="3935978"/>
          <a:ext cx="1142330" cy="1142330"/>
        </a:xfrm>
        <a:prstGeom prst="ellipse">
          <a:avLst/>
        </a:prstGeom>
        <a:solidFill>
          <a:schemeClr val="accent1"/>
        </a:solidFill>
        <a:ln w="1079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solidFill>
                <a:srgbClr val="FFFFFF"/>
              </a:solidFill>
            </a:rPr>
            <a:t>Financial Advisor*</a:t>
          </a:r>
          <a:endParaRPr lang="en-US" sz="1600" kern="1200">
            <a:solidFill>
              <a:srgbClr val="FFFFFF"/>
            </a:solidFill>
          </a:endParaRPr>
        </a:p>
      </dsp:txBody>
      <dsp:txXfrm>
        <a:off x="3676066" y="4103268"/>
        <a:ext cx="807749" cy="807749"/>
      </dsp:txXfrm>
    </dsp:sp>
    <dsp:sp modelId="{204B007B-7A78-4302-83A0-4C3634BBC1D0}">
      <dsp:nvSpPr>
        <dsp:cNvPr id="22" name=""/>
        <dsp:cNvSpPr/>
      </dsp:nvSpPr>
      <dsp:spPr>
        <a:xfrm>
          <a:off x="1712825" y="3935978"/>
          <a:ext cx="1142330" cy="1142330"/>
        </a:xfrm>
        <a:prstGeom prst="ellipse">
          <a:avLst/>
        </a:prstGeom>
        <a:solidFill>
          <a:srgbClr val="336600"/>
        </a:solidFill>
        <a:ln w="1079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solidFill>
                <a:srgbClr val="FFFFFF"/>
              </a:solidFill>
            </a:rPr>
            <a:t>Tax Counsel*</a:t>
          </a:r>
          <a:endParaRPr lang="en-US" sz="1600" kern="1200">
            <a:solidFill>
              <a:srgbClr val="FFFFFF"/>
            </a:solidFill>
          </a:endParaRPr>
        </a:p>
      </dsp:txBody>
      <dsp:txXfrm>
        <a:off x="1880115" y="4103268"/>
        <a:ext cx="807749" cy="807749"/>
      </dsp:txXfrm>
    </dsp:sp>
    <dsp:sp modelId="{48F2C4AC-8241-4255-B942-55289ECFE534}">
      <dsp:nvSpPr>
        <dsp:cNvPr id="23" name=""/>
        <dsp:cNvSpPr/>
      </dsp:nvSpPr>
      <dsp:spPr>
        <a:xfrm>
          <a:off x="593068" y="2531847"/>
          <a:ext cx="1142330" cy="1142330"/>
        </a:xfrm>
        <a:prstGeom prst="ellipse">
          <a:avLst/>
        </a:prstGeom>
        <a:solidFill>
          <a:srgbClr val="7030A0"/>
        </a:solidFill>
        <a:ln w="1079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solidFill>
                <a:srgbClr val="FFFFFF"/>
              </a:solidFill>
            </a:rPr>
            <a:t>Audit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solidFill>
                <a:srgbClr val="FFFFFF"/>
              </a:solidFill>
            </a:rPr>
            <a:t>Firm</a:t>
          </a:r>
          <a:endParaRPr lang="en-US" sz="1600" kern="1200">
            <a:solidFill>
              <a:srgbClr val="FFFFFF"/>
            </a:solidFill>
          </a:endParaRPr>
        </a:p>
      </dsp:txBody>
      <dsp:txXfrm>
        <a:off x="760358" y="2699137"/>
        <a:ext cx="807749" cy="807749"/>
      </dsp:txXfrm>
    </dsp:sp>
    <dsp:sp modelId="{6E2B4120-75D0-424D-8CA8-7357A206A2CD}">
      <dsp:nvSpPr>
        <dsp:cNvPr id="24" name=""/>
        <dsp:cNvSpPr/>
      </dsp:nvSpPr>
      <dsp:spPr>
        <a:xfrm>
          <a:off x="992705" y="780925"/>
          <a:ext cx="1142330" cy="1142330"/>
        </a:xfrm>
        <a:prstGeom prst="ellipse">
          <a:avLst/>
        </a:prstGeom>
        <a:solidFill>
          <a:srgbClr val="E87A02"/>
        </a:solidFill>
        <a:ln w="1079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solidFill>
                <a:srgbClr val="FFFFFF"/>
              </a:solidFill>
            </a:rPr>
            <a:t>Actuarial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solidFill>
                <a:srgbClr val="FFFFFF"/>
              </a:solidFill>
            </a:rPr>
            <a:t>Firm</a:t>
          </a:r>
          <a:endParaRPr lang="en-US" sz="1600" kern="1200">
            <a:solidFill>
              <a:srgbClr val="FFFFFF"/>
            </a:solidFill>
          </a:endParaRPr>
        </a:p>
      </dsp:txBody>
      <dsp:txXfrm>
        <a:off x="1159995" y="948215"/>
        <a:ext cx="807749" cy="807749"/>
      </dsp:txXfrm>
    </dsp:sp>
  </dsp:spTree>
</dsp:drawing>
</file>

<file path=ppt/diagrams/layout1.xml><?xml version="1.0" encoding="utf-8"?>
<dgm:layoutDef xmlns:a="http://schemas.openxmlformats.org/drawingml/2006/main" xmlns:r="http://schemas.openxmlformats.org/officeDocument/2006/relationships" xmlns:dgm="http://schemas.openxmlformats.org/drawingml/2006/diagram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2.xml><?xml version="1.0" encoding="utf-8"?>
<dgm:layoutDef xmlns:a="http://schemas.openxmlformats.org/drawingml/2006/main" xmlns:r="http://schemas.openxmlformats.org/officeDocument/2006/relationships" xmlns:dgm="http://schemas.openxmlformats.org/drawingml/2006/diagram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/>
    </dgm:ruleLst>
    <dgm:forEach name="Name19" axis="ch" ptType="node" cnt="1">
      <dgm:layoutNode name="centerShape" styleLbl="node0">
        <dgm:alg type="tx"/>
        <dgm:shape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/>
                </dgm:ruleLst>
              </dgm:layoutNode>
              <dgm:layoutNode name="dummy">
                <dgm:alg type="sp"/>
                <dgm:shape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/>
                  </dgm:ruleLst>
                </dgm:layoutNode>
              </dgm:layoutNode>
              <dgm:layoutNode name="dummya">
                <dgm:alg type="sp"/>
                <dgm:shape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a="http://schemas.openxmlformats.org/drawingml/2006/main" xmlns:dgm="http://schemas.openxmlformats.org/drawingml/2006/diagram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a="http://schemas.openxmlformats.org/drawingml/2006/main" xmlns:dgm="http://schemas.openxmlformats.org/drawingml/2006/diagram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52EB53-A006-47F1-BAC3-647C323D944B}" type="datetimeFigureOut">
              <a:rPr lang="en-US" smtClean="0"/>
              <a:t>6/1/2018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443836-FF61-4103-8D5C-BED921CFA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0789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56FB9EA4-D310-440D-9073-5B6032BAE8BE}" type="datetimeFigureOut">
              <a:rPr lang="en-US" smtClean="0"/>
              <a:t>6/1/2018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F895D6A5-4C82-4595-8151-B2100B441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996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10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0.xml" /><Relationship Id="rId2" Type="http://schemas.openxmlformats.org/officeDocument/2006/relationships/notesMaster" Target="../notesMasters/notesMaster1.xml" /></Relationships>
</file>

<file path=ppt/notesSlides/_rels/notesSlide1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1.xml" /><Relationship Id="rId2" Type="http://schemas.openxmlformats.org/officeDocument/2006/relationships/notesMaster" Target="../notesMasters/notesMaster1.xml" /></Relationships>
</file>

<file path=ppt/notesSlides/_rels/notesSlide1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2.xml" /><Relationship Id="rId2" Type="http://schemas.openxmlformats.org/officeDocument/2006/relationships/notesMaster" Target="../notesMasters/notesMaster1.xml" /></Relationships>
</file>

<file path=ppt/notesSlides/_rels/notesSlide1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3.xml" /><Relationship Id="rId2" Type="http://schemas.openxmlformats.org/officeDocument/2006/relationships/notesMaster" Target="../notesMasters/notesMaster1.xml" /></Relationships>
</file>

<file path=ppt/notesSlides/_rels/notesSlide1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4.xml" /><Relationship Id="rId2" Type="http://schemas.openxmlformats.org/officeDocument/2006/relationships/notesMaster" Target="../notesMasters/notesMaster1.xml" /></Relationships>
</file>

<file path=ppt/notesSlides/_rels/notesSlide1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5.xml" /><Relationship Id="rId2" Type="http://schemas.openxmlformats.org/officeDocument/2006/relationships/notesMaster" Target="../notesMasters/notesMaster1.xml" /></Relationships>
</file>

<file path=ppt/notesSlides/_rels/notesSlide1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6.xml" /><Relationship Id="rId2" Type="http://schemas.openxmlformats.org/officeDocument/2006/relationships/notesMaster" Target="../notesMasters/notesMaster1.xml" /></Relationships>
</file>

<file path=ppt/notesSlides/_rels/notesSlide1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7.xml" /><Relationship Id="rId2" Type="http://schemas.openxmlformats.org/officeDocument/2006/relationships/notesMaster" Target="../notesMasters/notesMaster1.xml" /></Relationships>
</file>

<file path=ppt/notesSlides/_rels/notesSlide1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8.xml" /><Relationship Id="rId2" Type="http://schemas.openxmlformats.org/officeDocument/2006/relationships/notesMaster" Target="../notesMasters/notesMaster1.xml" /></Relationships>
</file>

<file path=ppt/notesSlides/_rels/notesSlide1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9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20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0.xml" /><Relationship Id="rId2" Type="http://schemas.openxmlformats.org/officeDocument/2006/relationships/notesMaster" Target="../notesMasters/notesMaster1.xml" /></Relationships>
</file>

<file path=ppt/notesSlides/_rels/notesSlide2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1.xml" /><Relationship Id="rId2" Type="http://schemas.openxmlformats.org/officeDocument/2006/relationships/notesMaster" Target="../notesMasters/notesMaster1.xml" /></Relationships>
</file>

<file path=ppt/notesSlides/_rels/notesSlide2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2.xml" /><Relationship Id="rId2" Type="http://schemas.openxmlformats.org/officeDocument/2006/relationships/notesMaster" Target="../notesMasters/notesMaster1.xml" /></Relationships>
</file>

<file path=ppt/notesSlides/_rels/notesSlide2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3.xml" /><Relationship Id="rId2" Type="http://schemas.openxmlformats.org/officeDocument/2006/relationships/notesMaster" Target="../notesMasters/notesMaster1.xml" /></Relationships>
</file>

<file path=ppt/notesSlides/_rels/notesSlide2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4.xml" /><Relationship Id="rId2" Type="http://schemas.openxmlformats.org/officeDocument/2006/relationships/notesMaster" Target="../notesMasters/notesMaster1.xml" /></Relationships>
</file>

<file path=ppt/notesSlides/_rels/notesSlide2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5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_rels/notesSlide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9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5D6A5-4C82-4595-8151-B2100B4418F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0528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7595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6411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9709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3925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5D6A5-4C82-4595-8151-B2100B4418F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8926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5D6A5-4C82-4595-8151-B2100B4418F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6118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5D6A5-4C82-4595-8151-B2100B4418F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5114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5D6A5-4C82-4595-8151-B2100B4418F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4804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5D6A5-4C82-4595-8151-B2100B4418F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8636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5D6A5-4C82-4595-8151-B2100B4418F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334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5D6A5-4C82-4595-8151-B2100B4418F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8434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31229" indent="-231229">
              <a:buAutoNum type="arabicPeriod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77975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81966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00294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39391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5D6A5-4C82-4595-8151-B2100B4418F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48030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5D6A5-4C82-4595-8151-B2100B4418F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4399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0103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5D6A5-4C82-4595-8151-B2100B4418F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1968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5D6A5-4C82-4595-8151-B2100B4418F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4791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5D6A5-4C82-4595-8151-B2100B4418F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2304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7471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1146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158576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97BC6-3A91-430E-9321-74A584CBA6A2}" type="datetime1">
              <a:rPr lang="en-US" smtClean="0"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70651" y="6356350"/>
            <a:ext cx="2743200" cy="365125"/>
          </a:xfrm>
        </p:spPr>
        <p:txBody>
          <a:bodyPr/>
          <a:lstStyle/>
          <a:p>
            <a:fld id="{1FC15BE7-6EB1-43AF-8FA4-7DEC1715E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730884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60A3D-9234-4862-A381-3B460F6727B9}" type="datetime1">
              <a:rPr lang="en-US" smtClean="0"/>
              <a:t>6/1/2018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15BE7-6EB1-43AF-8FA4-7DEC1715E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307290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FA566-DB4A-4ADA-8C3A-86E651A4538B}" type="datetime1">
              <a:rPr lang="en-US" smtClean="0"/>
              <a:t>6/1/2018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15BE7-6EB1-43AF-8FA4-7DEC1715E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844138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4508C-D4C0-470C-955A-E689783E862F}" type="datetime1">
              <a:rPr lang="en-US" smtClean="0"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15BE7-6EB1-43AF-8FA4-7DEC1715E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580368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FD73A-5ED0-482A-985B-884E129699C9}" type="datetime1">
              <a:rPr lang="en-US" smtClean="0"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15BE7-6EB1-43AF-8FA4-7DEC1715E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561512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A093-7F4F-42BE-BC9B-1B2820266549}" type="datetime1">
              <a:rPr lang="en-US" smtClean="0"/>
              <a:t>6/1/2018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15BE7-6EB1-43AF-8FA4-7DEC1715E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993133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AFF67-0289-4590-AF66-4EEEE03CCF14}" type="datetime1">
              <a:rPr lang="en-US" smtClean="0"/>
              <a:t>6/1/2018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15BE7-6EB1-43AF-8FA4-7DEC1715E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47811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C9205-531B-417B-ADD8-214346090E44}" type="datetime1">
              <a:rPr lang="en-US" smtClean="0"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15BE7-6EB1-43AF-8FA4-7DEC1715E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034765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BC01D-CBB6-44F1-BAF8-25F7279A816C}" type="datetime1">
              <a:rPr lang="en-US" smtClean="0"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15BE7-6EB1-43AF-8FA4-7DEC1715E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005775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81BD-BB8D-4638-9FBD-78900B35099C}" type="datetime1">
              <a:rPr lang="en-US" smtClean="0"/>
              <a:t>6/1/2018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15BE7-6EB1-43AF-8FA4-7DEC1715E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188060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A070E-544C-4992-91DB-73D08D395155}" type="datetime1">
              <a:rPr lang="en-US" smtClean="0"/>
              <a:t>6/1/2018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15BE7-6EB1-43AF-8FA4-7DEC1715E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436724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2B420-3200-4A73-B077-0FF3197DB46F}" type="datetime1">
              <a:rPr lang="en-US" smtClean="0"/>
              <a:t>6/1/2018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15BE7-6EB1-43AF-8FA4-7DEC1715E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599450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6F1AD-6694-4431-B186-A2831E5841A1}" type="datetime1">
              <a:rPr lang="en-US" smtClean="0"/>
              <a:t>6/1/2018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15BE7-6EB1-43AF-8FA4-7DEC1715E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012957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slideLayout" Target="../slideLayouts/slideLayout12.xml" /><Relationship Id="rId13" Type="http://schemas.openxmlformats.org/officeDocument/2006/relationships/slideLayout" Target="../slideLayouts/slideLayout13.xml" /><Relationship Id="rId14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A1223-6158-4918-A70A-29FAD8941BA7}" type="datetime1">
              <a:rPr lang="en-US" smtClean="0"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15BE7-6EB1-43AF-8FA4-7DEC1715E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147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73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transition/>
  <p:timing/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emf" /><Relationship Id="rId4" Type="http://schemas.openxmlformats.org/officeDocument/2006/relationships/image" Target="../media/image2.pn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0.xml" /><Relationship Id="rId3" Type="http://schemas.openxmlformats.org/officeDocument/2006/relationships/image" Target="../media/image3.png" /><Relationship Id="rId4" Type="http://schemas.openxmlformats.org/officeDocument/2006/relationships/image" Target="../media/image1.emf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1.xml" /><Relationship Id="rId3" Type="http://schemas.openxmlformats.org/officeDocument/2006/relationships/image" Target="../media/image3.png" /><Relationship Id="rId4" Type="http://schemas.openxmlformats.org/officeDocument/2006/relationships/image" Target="../media/image1.emf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12.xml" /><Relationship Id="rId3" Type="http://schemas.openxmlformats.org/officeDocument/2006/relationships/image" Target="../media/image3.png" /><Relationship Id="rId4" Type="http://schemas.openxmlformats.org/officeDocument/2006/relationships/image" Target="../media/image1.emf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13.xml" /><Relationship Id="rId3" Type="http://schemas.openxmlformats.org/officeDocument/2006/relationships/image" Target="../media/image3.png" /><Relationship Id="rId4" Type="http://schemas.openxmlformats.org/officeDocument/2006/relationships/image" Target="../media/image1.emf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14.xml" /><Relationship Id="rId3" Type="http://schemas.openxmlformats.org/officeDocument/2006/relationships/image" Target="../media/image3.png" /><Relationship Id="rId4" Type="http://schemas.openxmlformats.org/officeDocument/2006/relationships/image" Target="../media/image1.emf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15.xml" /><Relationship Id="rId3" Type="http://schemas.openxmlformats.org/officeDocument/2006/relationships/image" Target="../media/image3.png" /><Relationship Id="rId4" Type="http://schemas.openxmlformats.org/officeDocument/2006/relationships/image" Target="../media/image1.emf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16.xml" /><Relationship Id="rId3" Type="http://schemas.openxmlformats.org/officeDocument/2006/relationships/image" Target="../media/image3.png" /><Relationship Id="rId4" Type="http://schemas.openxmlformats.org/officeDocument/2006/relationships/image" Target="../media/image1.emf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Relationship Id="rId2" Type="http://schemas.openxmlformats.org/officeDocument/2006/relationships/notesSlide" Target="../notesSlides/notesSlide17.xml" /><Relationship Id="rId3" Type="http://schemas.openxmlformats.org/officeDocument/2006/relationships/image" Target="../media/image3.png" /><Relationship Id="rId4" Type="http://schemas.openxmlformats.org/officeDocument/2006/relationships/image" Target="../media/image1.emf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18.xml" /><Relationship Id="rId3" Type="http://schemas.openxmlformats.org/officeDocument/2006/relationships/image" Target="../media/image3.png" /><Relationship Id="rId4" Type="http://schemas.openxmlformats.org/officeDocument/2006/relationships/image" Target="../media/image1.emf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19.xml" /><Relationship Id="rId3" Type="http://schemas.openxmlformats.org/officeDocument/2006/relationships/image" Target="../media/image3.png" /><Relationship Id="rId4" Type="http://schemas.openxmlformats.org/officeDocument/2006/relationships/image" Target="../media/image1.em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2.xml" /><Relationship Id="rId3" Type="http://schemas.openxmlformats.org/officeDocument/2006/relationships/image" Target="../media/image3.png" /><Relationship Id="rId4" Type="http://schemas.openxmlformats.org/officeDocument/2006/relationships/image" Target="../media/image1.emf" /></Relationships>
</file>

<file path=ppt/slides/_rels/slide2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Relationship Id="rId2" Type="http://schemas.openxmlformats.org/officeDocument/2006/relationships/notesSlide" Target="../notesSlides/notesSlide20.xml" /><Relationship Id="rId3" Type="http://schemas.openxmlformats.org/officeDocument/2006/relationships/image" Target="../media/image3.png" /><Relationship Id="rId4" Type="http://schemas.openxmlformats.org/officeDocument/2006/relationships/image" Target="../media/image1.emf" /></Relationships>
</file>

<file path=ppt/slides/_rels/slide2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21.xml" /><Relationship Id="rId3" Type="http://schemas.microsoft.com/office/2007/relationships/diagramDrawing" Target="../diagrams/drawing1.xml" /><Relationship Id="rId4" Type="http://schemas.openxmlformats.org/officeDocument/2006/relationships/diagramData" Target="../diagrams/data1.xml" /><Relationship Id="rId5" Type="http://schemas.openxmlformats.org/officeDocument/2006/relationships/diagramLayout" Target="../diagrams/layout1.xml" /><Relationship Id="rId6" Type="http://schemas.openxmlformats.org/officeDocument/2006/relationships/diagramQuickStyle" Target="../diagrams/quickStyle1.xml" /><Relationship Id="rId7" Type="http://schemas.openxmlformats.org/officeDocument/2006/relationships/diagramColors" Target="../diagrams/colors1.xml" /><Relationship Id="rId8" Type="http://schemas.openxmlformats.org/officeDocument/2006/relationships/image" Target="../media/image3.png" /><Relationship Id="rId9" Type="http://schemas.openxmlformats.org/officeDocument/2006/relationships/image" Target="../media/image1.emf" /></Relationships>
</file>

<file path=ppt/slides/_rels/slide2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22.xml" /><Relationship Id="rId3" Type="http://schemas.microsoft.com/office/2007/relationships/diagramDrawing" Target="../diagrams/drawing2.xml" /><Relationship Id="rId4" Type="http://schemas.openxmlformats.org/officeDocument/2006/relationships/diagramData" Target="../diagrams/data2.xml" /><Relationship Id="rId5" Type="http://schemas.openxmlformats.org/officeDocument/2006/relationships/diagramLayout" Target="../diagrams/layout2.xml" /><Relationship Id="rId6" Type="http://schemas.openxmlformats.org/officeDocument/2006/relationships/diagramQuickStyle" Target="../diagrams/quickStyle2.xml" /><Relationship Id="rId7" Type="http://schemas.openxmlformats.org/officeDocument/2006/relationships/diagramColors" Target="../diagrams/colors2.xml" /><Relationship Id="rId8" Type="http://schemas.openxmlformats.org/officeDocument/2006/relationships/image" Target="../media/image3.png" /><Relationship Id="rId9" Type="http://schemas.openxmlformats.org/officeDocument/2006/relationships/image" Target="../media/image1.emf" /></Relationships>
</file>

<file path=ppt/slides/_rels/slide2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23.xml" /><Relationship Id="rId3" Type="http://schemas.openxmlformats.org/officeDocument/2006/relationships/image" Target="../media/image3.png" /><Relationship Id="rId4" Type="http://schemas.openxmlformats.org/officeDocument/2006/relationships/image" Target="../media/image1.emf" /></Relationships>
</file>

<file path=ppt/slides/_rels/slide2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24.xml" /><Relationship Id="rId3" Type="http://schemas.openxmlformats.org/officeDocument/2006/relationships/image" Target="../media/image3.png" /><Relationship Id="rId4" Type="http://schemas.openxmlformats.org/officeDocument/2006/relationships/image" Target="../media/image1.emf" /></Relationships>
</file>

<file path=ppt/slides/_rels/slide2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25.xml" /><Relationship Id="rId3" Type="http://schemas.openxmlformats.org/officeDocument/2006/relationships/image" Target="../media/image1.emf" /><Relationship Id="rId4" Type="http://schemas.openxmlformats.org/officeDocument/2006/relationships/image" Target="../media/image4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3.xml" /><Relationship Id="rId3" Type="http://schemas.openxmlformats.org/officeDocument/2006/relationships/image" Target="../media/image3.png" /><Relationship Id="rId4" Type="http://schemas.openxmlformats.org/officeDocument/2006/relationships/image" Target="../media/image1.em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4.xml" /><Relationship Id="rId3" Type="http://schemas.openxmlformats.org/officeDocument/2006/relationships/image" Target="../media/image3.png" /><Relationship Id="rId4" Type="http://schemas.openxmlformats.org/officeDocument/2006/relationships/image" Target="../media/image1.em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5.xml" /><Relationship Id="rId3" Type="http://schemas.openxmlformats.org/officeDocument/2006/relationships/image" Target="../media/image3.png" /><Relationship Id="rId4" Type="http://schemas.openxmlformats.org/officeDocument/2006/relationships/image" Target="../media/image1.emf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6.xml" /><Relationship Id="rId3" Type="http://schemas.openxmlformats.org/officeDocument/2006/relationships/image" Target="../media/image3.png" /><Relationship Id="rId4" Type="http://schemas.openxmlformats.org/officeDocument/2006/relationships/image" Target="../media/image1.emf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Relationship Id="rId2" Type="http://schemas.openxmlformats.org/officeDocument/2006/relationships/notesSlide" Target="../notesSlides/notesSlide7.xml" /><Relationship Id="rId3" Type="http://schemas.openxmlformats.org/officeDocument/2006/relationships/image" Target="../media/image3.png" /><Relationship Id="rId4" Type="http://schemas.openxmlformats.org/officeDocument/2006/relationships/image" Target="../media/image1.emf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8.xml" /><Relationship Id="rId3" Type="http://schemas.openxmlformats.org/officeDocument/2006/relationships/image" Target="../media/image3.png" /><Relationship Id="rId4" Type="http://schemas.openxmlformats.org/officeDocument/2006/relationships/image" Target="../media/image1.emf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Relationship Id="rId2" Type="http://schemas.openxmlformats.org/officeDocument/2006/relationships/notesSlide" Target="../notesSlides/notesSlide9.xml" /><Relationship Id="rId3" Type="http://schemas.openxmlformats.org/officeDocument/2006/relationships/image" Target="../media/image3.png" /><Relationship Id="rId4" Type="http://schemas.openxmlformats.org/officeDocument/2006/relationships/image" Target="../media/image1.em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215" y="473190"/>
            <a:ext cx="10685585" cy="228663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smtClean="0"/>
              <a:t>ENTERPRISE RISK CAPTIVE INSURANCE COMPANIES:</a:t>
            </a:r>
            <a:br>
              <a:rPr lang="en-US" sz="4000" b="1" smtClean="0"/>
            </a:br>
            <a:r>
              <a:rPr lang="en-US" sz="4000" b="1" smtClean="0"/>
              <a:t>RISK MANAGEMENT TOOLS FOR FAMILY HELD BUSINESSES</a:t>
            </a:r>
            <a:br>
              <a:rPr lang="en-US" sz="3600" b="1" smtClean="0"/>
            </a:br>
            <a:br>
              <a:rPr lang="en-US" sz="3600"/>
            </a:br>
            <a:r>
              <a:rPr lang="en-US" sz="3600" smtClean="0"/>
              <a:t>AFHE 2018 ANNUAL CONFERENCE</a:t>
            </a:r>
            <a:br>
              <a:rPr lang="en-US" sz="3600" smtClean="0"/>
            </a:br>
            <a:r>
              <a:rPr lang="en-US" sz="3600" smtClean="0"/>
              <a:t>APRIL 20, 2018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951021"/>
            <a:ext cx="5181600" cy="25359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smtClean="0"/>
              <a:t>Jeffrey K. Simpson</a:t>
            </a:r>
          </a:p>
          <a:p>
            <a:pPr marL="0" indent="0" algn="ctr">
              <a:buNone/>
            </a:pPr>
            <a:r>
              <a:rPr lang="en-US" sz="1600" smtClean="0"/>
              <a:t>Gordon, Fournaris &amp; Mammarella, P.A.</a:t>
            </a:r>
          </a:p>
          <a:p>
            <a:pPr marL="109728" indent="0" algn="ctr">
              <a:buNone/>
            </a:pPr>
            <a:r>
              <a:rPr lang="en-US" sz="1600"/>
              <a:t>JSimpson@gfmlaw.com</a:t>
            </a:r>
          </a:p>
          <a:p>
            <a:pPr marL="109728" indent="0" algn="ctr">
              <a:buNone/>
            </a:pPr>
            <a:r>
              <a:rPr lang="en-US" sz="1600"/>
              <a:t>(302) 652-2900</a:t>
            </a:r>
          </a:p>
          <a:p>
            <a:pPr marL="109728" indent="0" algn="ctr">
              <a:buNone/>
            </a:pPr>
            <a:r>
              <a:rPr lang="en-US" sz="1600"/>
              <a:t>www.gfmlaw.com </a:t>
            </a:r>
          </a:p>
          <a:p>
            <a:pPr marL="109728" indent="0" algn="ctr">
              <a:buNone/>
            </a:pPr>
            <a:r>
              <a:rPr lang="en-US" sz="1600"/>
              <a:t>@JeffreyKSimpson</a:t>
            </a:r>
          </a:p>
          <a:p>
            <a:pPr marL="0" indent="0">
              <a:buNone/>
            </a:pPr>
            <a:endParaRPr lang="en-US" sz="2400" smtClean="0"/>
          </a:p>
          <a:p>
            <a:pPr marL="0" indent="0">
              <a:buNone/>
            </a:pP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934394"/>
            <a:ext cx="5181600" cy="25359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smtClean="0"/>
              <a:t>David M. DiMayo</a:t>
            </a:r>
          </a:p>
          <a:p>
            <a:pPr marL="0" indent="0" algn="ctr">
              <a:buNone/>
            </a:pPr>
            <a:r>
              <a:rPr lang="en-US" sz="1600" smtClean="0"/>
              <a:t>Oxford Risk Management Group</a:t>
            </a:r>
          </a:p>
          <a:p>
            <a:pPr marL="0" indent="0" algn="ctr">
              <a:buNone/>
            </a:pPr>
            <a:r>
              <a:rPr lang="en-US" sz="1600" smtClean="0"/>
              <a:t>DDiMayo@OxfordRMG.com</a:t>
            </a:r>
          </a:p>
          <a:p>
            <a:pPr marL="0" indent="0" algn="ctr">
              <a:buNone/>
            </a:pPr>
            <a:r>
              <a:rPr lang="en-US" sz="1600" smtClean="0"/>
              <a:t>(410) 472-6490</a:t>
            </a:r>
          </a:p>
          <a:p>
            <a:pPr marL="0" indent="0" algn="ctr">
              <a:buNone/>
            </a:pPr>
            <a:r>
              <a:rPr lang="en-US" sz="1600" smtClean="0"/>
              <a:t>www.OxfordRMG.com</a:t>
            </a:r>
          </a:p>
          <a:p>
            <a:pPr marL="0" indent="0" algn="ctr">
              <a:buNone/>
            </a:pPr>
            <a:endParaRPr lang="en-US" sz="2400" smtClean="0"/>
          </a:p>
          <a:p>
            <a:pPr marL="0" indent="0">
              <a:buNone/>
            </a:pPr>
            <a:endParaRPr lang="en-US"/>
          </a:p>
        </p:txBody>
      </p:sp>
      <p:pic>
        <p:nvPicPr>
          <p:cNvPr id="5" name="Picture 4" descr="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6092" y="5353388"/>
            <a:ext cx="2506749" cy="1140717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61694" y="5762891"/>
            <a:ext cx="3233024" cy="430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956135"/>
      </p:ext>
    </p:extLst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mtClean="0"/>
              <a:t>Underwriting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05000" y="1219201"/>
            <a:ext cx="8382000" cy="4690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/>
              <a:t>Assemble Current Insurance Information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/>
              <a:t>Review Current Policies and Endorsements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/>
              <a:t>Analyze Five Year Loss Runs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/>
              <a:t>Three Year Summary of Coverage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/>
              <a:t>Identify Trends in Premium History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/>
              <a:t>Underwriting </a:t>
            </a:r>
          </a:p>
          <a:p>
            <a:pPr marL="8001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/>
              <a:t>Understanding the operating company</a:t>
            </a:r>
          </a:p>
          <a:p>
            <a:pPr marL="8001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/>
              <a:t>Discuss reasonable coverage applicable to industry and unique business</a:t>
            </a:r>
          </a:p>
          <a:p>
            <a:pPr marL="8001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/>
              <a:t>Identify Self-Insured Exposures</a:t>
            </a:r>
          </a:p>
          <a:p>
            <a:pPr marL="8001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/>
              <a:t>Identify Uninsured Loss Experience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/>
              <a:t>Adequacy of Policy Limits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>
              <a:solidFill>
                <a:srgbClr val="82302E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9062" y="6071811"/>
            <a:ext cx="2512531" cy="334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Content Placeholder 5" descr="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6429" y="5629332"/>
            <a:ext cx="2150746" cy="1074121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15BE7-6EB1-43AF-8FA4-7DEC1715E76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9507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mtClean="0"/>
              <a:t>Third Party Review and Analysis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05000" y="990600"/>
            <a:ext cx="8382000" cy="50229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/>
              <a:t>Independent Third Party Risk Analysis</a:t>
            </a:r>
          </a:p>
          <a:p>
            <a:pPr marL="8001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/>
              <a:t>Coverage Chart</a:t>
            </a:r>
          </a:p>
          <a:p>
            <a:pPr marL="8001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/>
              <a:t>Gap Identification</a:t>
            </a:r>
          </a:p>
          <a:p>
            <a:pPr marL="8001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/>
              <a:t>Total Cost of Risk (TCOR) Analysis</a:t>
            </a:r>
          </a:p>
          <a:p>
            <a:pPr marL="8001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/>
              <a:t>Enterprise Risk Exposure Review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/>
              <a:t>Risk Selection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/>
              <a:t>Review by Independent P&amp;C Broker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/>
              <a:t>Identify Relevant Coverage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/>
              <a:t>Avoid Duplicate Coverage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/>
              <a:t>Independent Third Party Actuarial Analysis</a:t>
            </a:r>
          </a:p>
          <a:p>
            <a:pPr marL="8001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/>
              <a:t>Rate Promulgation</a:t>
            </a:r>
          </a:p>
          <a:p>
            <a:pPr marL="8001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/>
              <a:t>Peer Review of Pricing Methodology</a:t>
            </a:r>
          </a:p>
          <a:p>
            <a:pPr marL="8001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/>
              <a:t>Feasibility Study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9062" y="6071811"/>
            <a:ext cx="2512531" cy="334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Content Placeholder 5" descr="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6429" y="5629332"/>
            <a:ext cx="2150746" cy="1074121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15BE7-6EB1-43AF-8FA4-7DEC1715E76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5636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9" name="Flowchart: Alternate Process 18"/>
          <p:cNvSpPr/>
          <p:nvPr/>
        </p:nvSpPr>
        <p:spPr bwMode="auto">
          <a:xfrm>
            <a:off x="3505200" y="1373707"/>
            <a:ext cx="1739684" cy="1128579"/>
          </a:xfrm>
          <a:prstGeom prst="flowChartAlternateProcess">
            <a:avLst/>
          </a:prstGeom>
          <a:solidFill>
            <a:srgbClr val="9BBB59">
              <a:lumMod val="75000"/>
            </a:srgbClr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kern="0">
                <a:solidFill>
                  <a:prstClr val="white"/>
                </a:solidFill>
              </a:rPr>
              <a:t>Operating       Company</a:t>
            </a:r>
          </a:p>
        </p:txBody>
      </p:sp>
      <p:sp>
        <p:nvSpPr>
          <p:cNvPr id="21" name="Flowchart: Alternate Process 20"/>
          <p:cNvSpPr/>
          <p:nvPr/>
        </p:nvSpPr>
        <p:spPr bwMode="auto">
          <a:xfrm>
            <a:off x="7645356" y="3516076"/>
            <a:ext cx="1498644" cy="952862"/>
          </a:xfrm>
          <a:prstGeom prst="flowChartAlternateProcess">
            <a:avLst/>
          </a:prstGeom>
          <a:solidFill>
            <a:srgbClr val="F79646">
              <a:lumMod val="75000"/>
            </a:srgbClr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kern="0" smtClean="0">
                <a:solidFill>
                  <a:prstClr val="white"/>
                </a:solidFill>
              </a:rPr>
              <a:t>Captive</a:t>
            </a:r>
            <a:endParaRPr lang="en-US" sz="1600" kern="0">
              <a:solidFill>
                <a:prstClr val="white"/>
              </a:solidFill>
            </a:endParaRPr>
          </a:p>
        </p:txBody>
      </p:sp>
      <p:sp>
        <p:nvSpPr>
          <p:cNvPr id="23" name="Flowchart: Alternate Process 22"/>
          <p:cNvSpPr/>
          <p:nvPr/>
        </p:nvSpPr>
        <p:spPr bwMode="auto">
          <a:xfrm>
            <a:off x="7647104" y="1411437"/>
            <a:ext cx="1496897" cy="991331"/>
          </a:xfrm>
          <a:prstGeom prst="flowChartAlternateProcess">
            <a:avLst/>
          </a:prstGeom>
          <a:solidFill>
            <a:srgbClr val="C0504D">
              <a:lumMod val="75000"/>
            </a:srgbClr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kern="0" smtClean="0">
                <a:solidFill>
                  <a:prstClr val="white"/>
                </a:solidFill>
              </a:rPr>
              <a:t>Fronting </a:t>
            </a:r>
            <a:r>
              <a:rPr lang="en-US" sz="1600" kern="0">
                <a:solidFill>
                  <a:prstClr val="white"/>
                </a:solidFill>
              </a:rPr>
              <a:t>Carrier</a:t>
            </a:r>
          </a:p>
        </p:txBody>
      </p:sp>
      <p:cxnSp>
        <p:nvCxnSpPr>
          <p:cNvPr id="26" name="Straight Arrow Connector 25"/>
          <p:cNvCxnSpPr>
            <a:endCxn id="20" idx="3"/>
          </p:cNvCxnSpPr>
          <p:nvPr/>
        </p:nvCxnSpPr>
        <p:spPr bwMode="auto">
          <a:xfrm flipH="1">
            <a:off x="5732912" y="3992507"/>
            <a:ext cx="1912445" cy="803876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27" name="TextBox 62"/>
          <p:cNvSpPr txBox="1">
            <a:spLocks noChangeArrowheads="1"/>
          </p:cNvSpPr>
          <p:nvPr/>
        </p:nvSpPr>
        <p:spPr bwMode="auto">
          <a:xfrm rot="20254059">
            <a:off x="5819382" y="4044370"/>
            <a:ext cx="200753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ＭＳ Ｐゴシック" pitchFamily="34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kern="0">
                <a:solidFill>
                  <a:prstClr val="black"/>
                </a:solidFill>
              </a:rPr>
              <a:t>Dividend Distributions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5244885" y="2197486"/>
            <a:ext cx="2402219" cy="286488"/>
            <a:chOff x="4457411" y="1828801"/>
            <a:chExt cx="2402219" cy="286488"/>
          </a:xfrm>
        </p:grpSpPr>
        <p:cxnSp>
          <p:nvCxnSpPr>
            <p:cNvPr id="25" name="Straight Arrow Connector 24"/>
            <p:cNvCxnSpPr/>
            <p:nvPr/>
          </p:nvCxnSpPr>
          <p:spPr bwMode="auto">
            <a:xfrm flipH="1">
              <a:off x="4457411" y="1828801"/>
              <a:ext cx="2402219" cy="0"/>
            </a:xfrm>
            <a:prstGeom prst="straightConnector1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sp>
          <p:nvSpPr>
            <p:cNvPr id="31" name="TextBox 64"/>
            <p:cNvSpPr txBox="1">
              <a:spLocks noChangeArrowheads="1"/>
            </p:cNvSpPr>
            <p:nvPr/>
          </p:nvSpPr>
          <p:spPr bwMode="auto">
            <a:xfrm>
              <a:off x="4737934" y="1838290"/>
              <a:ext cx="194219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ea typeface="ＭＳ Ｐゴシック" pitchFamily="34" charset="-128"/>
                </a:defRPr>
              </a:lvl9pPr>
            </a:lstStyle>
            <a:p>
              <a:pPr algn="ctr" defTabSz="457200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b="1" kern="0">
                  <a:solidFill>
                    <a:prstClr val="black"/>
                  </a:solidFill>
                </a:rPr>
                <a:t>Insurance Policy</a:t>
              </a: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5244885" y="1411437"/>
            <a:ext cx="2402219" cy="276999"/>
            <a:chOff x="4455665" y="1042751"/>
            <a:chExt cx="2402219" cy="276999"/>
          </a:xfrm>
        </p:grpSpPr>
        <p:sp>
          <p:nvSpPr>
            <p:cNvPr id="22" name="TextBox 64"/>
            <p:cNvSpPr txBox="1">
              <a:spLocks noChangeArrowheads="1"/>
            </p:cNvSpPr>
            <p:nvPr/>
          </p:nvSpPr>
          <p:spPr bwMode="auto">
            <a:xfrm>
              <a:off x="4848873" y="1042751"/>
              <a:ext cx="182950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ea typeface="ＭＳ Ｐゴシック" pitchFamily="34" charset="-128"/>
                </a:defRPr>
              </a:lvl9pPr>
            </a:lstStyle>
            <a:p>
              <a:pPr algn="ctr" defTabSz="457200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b="1" kern="0">
                  <a:solidFill>
                    <a:prstClr val="black"/>
                  </a:solidFill>
                </a:rPr>
                <a:t>Insurance Premium</a:t>
              </a:r>
            </a:p>
          </p:txBody>
        </p:sp>
        <p:cxnSp>
          <p:nvCxnSpPr>
            <p:cNvPr id="32" name="Straight Arrow Connector 31"/>
            <p:cNvCxnSpPr/>
            <p:nvPr/>
          </p:nvCxnSpPr>
          <p:spPr bwMode="auto">
            <a:xfrm>
              <a:off x="4455665" y="1295400"/>
              <a:ext cx="2402219" cy="24350"/>
            </a:xfrm>
            <a:prstGeom prst="straightConnector1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</p:grpSp>
      <p:grpSp>
        <p:nvGrpSpPr>
          <p:cNvPr id="10" name="Group 9"/>
          <p:cNvGrpSpPr/>
          <p:nvPr/>
        </p:nvGrpSpPr>
        <p:grpSpPr>
          <a:xfrm>
            <a:off x="8562202" y="2191982"/>
            <a:ext cx="276999" cy="1437267"/>
            <a:chOff x="7952601" y="1823296"/>
            <a:chExt cx="276999" cy="1437267"/>
          </a:xfrm>
        </p:grpSpPr>
        <p:cxnSp>
          <p:nvCxnSpPr>
            <p:cNvPr id="33" name="Straight Arrow Connector 32"/>
            <p:cNvCxnSpPr/>
            <p:nvPr/>
          </p:nvCxnSpPr>
          <p:spPr bwMode="auto">
            <a:xfrm rot="5400000">
              <a:off x="7672073" y="2591500"/>
              <a:ext cx="1113308" cy="1746"/>
            </a:xfrm>
            <a:prstGeom prst="straightConnector1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sp>
          <p:nvSpPr>
            <p:cNvPr id="34" name="TextBox 64"/>
            <p:cNvSpPr txBox="1">
              <a:spLocks noChangeArrowheads="1"/>
            </p:cNvSpPr>
            <p:nvPr/>
          </p:nvSpPr>
          <p:spPr bwMode="auto">
            <a:xfrm rot="16200000">
              <a:off x="7372467" y="2403430"/>
              <a:ext cx="143726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ea typeface="ＭＳ Ｐゴシック" pitchFamily="34" charset="-128"/>
                </a:defRPr>
              </a:lvl9pPr>
            </a:lstStyle>
            <a:p>
              <a:pPr algn="ctr" defTabSz="457200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b="1" kern="0">
                  <a:solidFill>
                    <a:prstClr val="black"/>
                  </a:solidFill>
                </a:rPr>
                <a:t>Premium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8031626" y="2296534"/>
            <a:ext cx="276999" cy="1437267"/>
            <a:chOff x="6093176" y="1910611"/>
            <a:chExt cx="276999" cy="1437267"/>
          </a:xfrm>
        </p:grpSpPr>
        <p:cxnSp>
          <p:nvCxnSpPr>
            <p:cNvPr id="24" name="Straight Arrow Connector 23"/>
            <p:cNvCxnSpPr/>
            <p:nvPr/>
          </p:nvCxnSpPr>
          <p:spPr bwMode="auto">
            <a:xfrm flipV="1">
              <a:off x="6096000" y="2016845"/>
              <a:ext cx="1746" cy="1130545"/>
            </a:xfrm>
            <a:prstGeom prst="straightConnector1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sp>
          <p:nvSpPr>
            <p:cNvPr id="35" name="TextBox 64"/>
            <p:cNvSpPr txBox="1">
              <a:spLocks noChangeArrowheads="1"/>
            </p:cNvSpPr>
            <p:nvPr/>
          </p:nvSpPr>
          <p:spPr bwMode="auto">
            <a:xfrm rot="16200000">
              <a:off x="5513042" y="2490745"/>
              <a:ext cx="143726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ea typeface="ＭＳ Ｐゴシック" pitchFamily="34" charset="-128"/>
                </a:defRPr>
              </a:lvl9pPr>
            </a:lstStyle>
            <a:p>
              <a:pPr algn="ctr" defTabSz="457200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b="1" kern="0">
                  <a:solidFill>
                    <a:prstClr val="black"/>
                  </a:solidFill>
                </a:rPr>
                <a:t>Reinsurance</a:t>
              </a:r>
            </a:p>
          </p:txBody>
        </p:sp>
      </p:grpSp>
      <p:cxnSp>
        <p:nvCxnSpPr>
          <p:cNvPr id="28" name="Straight Connector 27"/>
          <p:cNvCxnSpPr/>
          <p:nvPr/>
        </p:nvCxnSpPr>
        <p:spPr bwMode="auto">
          <a:xfrm rot="5400000" flipH="1" flipV="1">
            <a:off x="8329692" y="2949599"/>
            <a:ext cx="2085817" cy="0"/>
          </a:xfrm>
          <a:prstGeom prst="line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grpSp>
        <p:nvGrpSpPr>
          <p:cNvPr id="39" name="Group 38"/>
          <p:cNvGrpSpPr/>
          <p:nvPr/>
        </p:nvGrpSpPr>
        <p:grpSpPr>
          <a:xfrm>
            <a:off x="9144000" y="1906691"/>
            <a:ext cx="1447800" cy="2097277"/>
            <a:chOff x="8315956" y="1538005"/>
            <a:chExt cx="1447800" cy="2097277"/>
          </a:xfrm>
        </p:grpSpPr>
        <p:cxnSp>
          <p:nvCxnSpPr>
            <p:cNvPr id="29" name="Straight Arrow Connector 28"/>
            <p:cNvCxnSpPr>
              <a:endCxn id="21" idx="3"/>
            </p:cNvCxnSpPr>
            <p:nvPr/>
          </p:nvCxnSpPr>
          <p:spPr bwMode="auto">
            <a:xfrm flipH="1" flipV="1">
              <a:off x="8315956" y="3623822"/>
              <a:ext cx="228601" cy="11460"/>
            </a:xfrm>
            <a:prstGeom prst="straightConnector1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30" name="Straight Connector 29"/>
            <p:cNvCxnSpPr/>
            <p:nvPr/>
          </p:nvCxnSpPr>
          <p:spPr bwMode="auto">
            <a:xfrm flipV="1">
              <a:off x="8334954" y="1538005"/>
              <a:ext cx="209602" cy="411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sp>
          <p:nvSpPr>
            <p:cNvPr id="36" name="TextBox 64"/>
            <p:cNvSpPr txBox="1">
              <a:spLocks noChangeArrowheads="1"/>
            </p:cNvSpPr>
            <p:nvPr/>
          </p:nvSpPr>
          <p:spPr bwMode="auto">
            <a:xfrm>
              <a:off x="8620756" y="2384938"/>
              <a:ext cx="114300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ea typeface="ＭＳ Ｐゴシック" pitchFamily="34" charset="-128"/>
                </a:defRPr>
              </a:lvl9pPr>
            </a:lstStyle>
            <a:p>
              <a:pPr algn="ctr" defTabSz="457200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b="1" kern="0">
                  <a:solidFill>
                    <a:prstClr val="black"/>
                  </a:solidFill>
                </a:rPr>
                <a:t>Underwriting </a:t>
              </a:r>
            </a:p>
            <a:p>
              <a:pPr algn="ctr" defTabSz="457200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b="1" kern="0">
                  <a:solidFill>
                    <a:prstClr val="black"/>
                  </a:solidFill>
                </a:rPr>
                <a:t>Profit </a:t>
              </a:r>
              <a:r>
                <a:rPr lang="en-US" sz="1600" b="1" kern="0">
                  <a:solidFill>
                    <a:prstClr val="black"/>
                  </a:solidFill>
                </a:rPr>
                <a:t>*</a:t>
              </a:r>
            </a:p>
            <a:p>
              <a:pPr algn="ctr" defTabSz="457200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800" b="1" kern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3991364" y="4017066"/>
            <a:ext cx="1978978" cy="1545535"/>
            <a:chOff x="2500297" y="3648380"/>
            <a:chExt cx="1978978" cy="1545535"/>
          </a:xfrm>
        </p:grpSpPr>
        <p:sp>
          <p:nvSpPr>
            <p:cNvPr id="20" name="Flowchart: Alternate Process 19"/>
            <p:cNvSpPr/>
            <p:nvPr/>
          </p:nvSpPr>
          <p:spPr bwMode="auto">
            <a:xfrm>
              <a:off x="2743200" y="3951267"/>
              <a:ext cx="1498644" cy="952862"/>
            </a:xfrm>
            <a:prstGeom prst="flowChartAlternateProcess">
              <a:avLst/>
            </a:prstGeom>
            <a:solidFill>
              <a:srgbClr val="4F81BD">
                <a:lumMod val="75000"/>
              </a:srgbClr>
            </a:solidFill>
            <a:ln w="9525" cap="flat" cmpd="sng" algn="ctr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 kern="0">
                  <a:solidFill>
                    <a:prstClr val="white"/>
                  </a:solidFill>
                </a:rPr>
                <a:t>Captive       Owner</a:t>
              </a: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2500297" y="3648380"/>
              <a:ext cx="1978978" cy="1545535"/>
            </a:xfrm>
            <a:prstGeom prst="ellips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lgDashDot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kern="0">
                <a:solidFill>
                  <a:prstClr val="white"/>
                </a:solidFill>
              </a:endParaRPr>
            </a:p>
          </p:txBody>
        </p:sp>
      </p:grpSp>
      <p:cxnSp>
        <p:nvCxnSpPr>
          <p:cNvPr id="37" name="Straight Connector 36"/>
          <p:cNvCxnSpPr>
            <a:stCxn id="8" idx="2"/>
          </p:cNvCxnSpPr>
          <p:nvPr/>
        </p:nvCxnSpPr>
        <p:spPr bwMode="auto">
          <a:xfrm flipH="1" flipV="1">
            <a:off x="3167468" y="4789833"/>
            <a:ext cx="823896" cy="1"/>
          </a:xfrm>
          <a:prstGeom prst="line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43" name="TextBox 64"/>
          <p:cNvSpPr txBox="1">
            <a:spLocks noChangeArrowheads="1"/>
          </p:cNvSpPr>
          <p:nvPr/>
        </p:nvSpPr>
        <p:spPr bwMode="auto">
          <a:xfrm>
            <a:off x="1981201" y="4526699"/>
            <a:ext cx="1186267" cy="553998"/>
          </a:xfrm>
          <a:prstGeom prst="rect">
            <a:avLst/>
          </a:prstGeom>
          <a:solidFill>
            <a:srgbClr val="4F81BD">
              <a:lumMod val="75000"/>
            </a:srgbClr>
          </a:solidFill>
          <a:ln w="9525">
            <a:noFill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ＭＳ Ｐゴシック" pitchFamily="34" charset="-128"/>
              </a:defRPr>
            </a:lvl9pPr>
          </a:lstStyle>
          <a:p>
            <a:pPr algn="ctr" defTabSz="4572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kern="0">
                <a:solidFill>
                  <a:prstClr val="white"/>
                </a:solidFill>
              </a:rPr>
              <a:t>Flexible Ownership Options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27334" y="4877385"/>
            <a:ext cx="25310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>
                <a:solidFill>
                  <a:schemeClr val="accent4"/>
                </a:solidFill>
              </a:rPr>
              <a:t>*After Claims less Expenses</a:t>
            </a:r>
          </a:p>
        </p:txBody>
      </p:sp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9062" y="6071811"/>
            <a:ext cx="2512531" cy="334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" name="Content Placeholder 5" descr="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6429" y="5629332"/>
            <a:ext cx="2150746" cy="1074121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15BE7-6EB1-43AF-8FA4-7DEC1715E767}" type="slidenum">
              <a:rPr lang="en-US" smtClean="0"/>
              <a:t>12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112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2" nodeType="clickEffect"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nodeType="clickEffect"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1" nodeType="clickEffect"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5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nodeType="clickEffect"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6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5" nodeType="withEffect"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6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3" nodeType="clickEffect"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7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nodeType="withEffect"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4" nodeType="withEffect"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1"/>
      <p:bldP spid="23" grpId="2"/>
      <p:bldP spid="27" grpId="3"/>
      <p:bldP spid="43" grpId="4"/>
      <p:bldP spid="3" grpId="5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6" name="Flowchart: Alternate Process 25"/>
          <p:cNvSpPr/>
          <p:nvPr/>
        </p:nvSpPr>
        <p:spPr bwMode="auto">
          <a:xfrm>
            <a:off x="6422401" y="4106655"/>
            <a:ext cx="1277939" cy="1137066"/>
          </a:xfrm>
          <a:prstGeom prst="flowChartAlternateProcess">
            <a:avLst/>
          </a:prstGeom>
          <a:solidFill>
            <a:srgbClr val="E87A0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>
                <a:solidFill>
                  <a:srgbClr val="FFFFFF"/>
                </a:solidFill>
              </a:rPr>
              <a:t>All Other Captives Share Risk</a:t>
            </a:r>
          </a:p>
        </p:txBody>
      </p:sp>
      <p:sp>
        <p:nvSpPr>
          <p:cNvPr id="28" name="Flowchart: Alternate Process 27"/>
          <p:cNvSpPr/>
          <p:nvPr/>
        </p:nvSpPr>
        <p:spPr bwMode="auto">
          <a:xfrm>
            <a:off x="6430447" y="1676401"/>
            <a:ext cx="1277938" cy="1038225"/>
          </a:xfrm>
          <a:prstGeom prst="flowChartAlternateProcess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>
                <a:solidFill>
                  <a:srgbClr val="FFFFFF"/>
                </a:solidFill>
              </a:rPr>
              <a:t>Captive which filed the Claim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2047360" y="512617"/>
            <a:ext cx="1792288" cy="3913188"/>
            <a:chOff x="2047360" y="762000"/>
            <a:chExt cx="1792288" cy="3913188"/>
          </a:xfrm>
        </p:grpSpPr>
        <p:sp>
          <p:nvSpPr>
            <p:cNvPr id="32" name="Flowchart: Alternate Process 31"/>
            <p:cNvSpPr/>
            <p:nvPr/>
          </p:nvSpPr>
          <p:spPr bwMode="auto">
            <a:xfrm>
              <a:off x="2047360" y="2833688"/>
              <a:ext cx="1792288" cy="1841500"/>
            </a:xfrm>
            <a:prstGeom prst="flowChartAlternateProcess">
              <a:avLst/>
            </a:prstGeom>
            <a:solidFill>
              <a:schemeClr val="bg1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smtClean="0">
                  <a:solidFill>
                    <a:srgbClr val="00B0F0"/>
                  </a:solidFill>
                </a:rPr>
                <a:t>Fronting Carrier</a:t>
              </a:r>
              <a:endParaRPr lang="en-US" sz="2800">
                <a:solidFill>
                  <a:srgbClr val="00B0F0"/>
                </a:solidFill>
              </a:endParaRPr>
            </a:p>
          </p:txBody>
        </p:sp>
        <p:sp>
          <p:nvSpPr>
            <p:cNvPr id="3083" name="Oval 3082"/>
            <p:cNvSpPr/>
            <p:nvPr/>
          </p:nvSpPr>
          <p:spPr bwMode="auto">
            <a:xfrm>
              <a:off x="2145785" y="762000"/>
              <a:ext cx="1472114" cy="12446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b="1">
                  <a:solidFill>
                    <a:srgbClr val="FFFFFF"/>
                  </a:solidFill>
                </a:rPr>
                <a:t>$1,000,000 Claim from </a:t>
              </a:r>
              <a:r>
                <a:rPr lang="en-US" sz="1400" b="1" smtClean="0">
                  <a:solidFill>
                    <a:srgbClr val="FFFFFF"/>
                  </a:solidFill>
                </a:rPr>
                <a:t>Participant </a:t>
              </a:r>
              <a:r>
                <a:rPr lang="en-US" sz="1400" b="1">
                  <a:solidFill>
                    <a:srgbClr val="FFFFFF"/>
                  </a:solidFill>
                </a:rPr>
                <a:t>Insured</a:t>
              </a:r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2859394" y="1844556"/>
              <a:ext cx="288105" cy="1051044"/>
              <a:chOff x="1399408" y="1311156"/>
              <a:chExt cx="288105" cy="1051044"/>
            </a:xfrm>
          </p:grpSpPr>
          <p:cxnSp>
            <p:nvCxnSpPr>
              <p:cNvPr id="3087" name="Straight Arrow Connector 3086"/>
              <p:cNvCxnSpPr/>
              <p:nvPr/>
            </p:nvCxnSpPr>
            <p:spPr bwMode="auto">
              <a:xfrm flipH="1" flipV="1">
                <a:off x="1687513" y="1439863"/>
                <a:ext cx="0" cy="860425"/>
              </a:xfrm>
              <a:prstGeom prst="straightConnector1">
                <a:avLst/>
              </a:prstGeom>
              <a:ln w="1905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68" name="TextBox 3089"/>
              <p:cNvSpPr txBox="1">
                <a:spLocks noChangeArrowheads="1"/>
              </p:cNvSpPr>
              <p:nvPr/>
            </p:nvSpPr>
            <p:spPr bwMode="auto">
              <a:xfrm rot="16200000">
                <a:off x="1012386" y="1698178"/>
                <a:ext cx="1051044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/>
                    <a:ea typeface="ＭＳ Ｐゴシック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  <a:ea typeface="ＭＳ Ｐゴシック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  <a:ea typeface="ＭＳ Ｐゴシック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  <a:ea typeface="ＭＳ Ｐゴシック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  <a:ea typeface="ＭＳ Ｐゴシック" pitchFamily="34" charset="-128"/>
                  </a:defRPr>
                </a:lvl9pPr>
              </a:lstStyle>
              <a:p>
                <a:pPr eaLnBrk="1" hangingPunct="1"/>
                <a:r>
                  <a:rPr lang="en-US" sz="1200" b="1">
                    <a:solidFill>
                      <a:srgbClr val="000000"/>
                    </a:solidFill>
                  </a:rPr>
                  <a:t>$1,000,000</a:t>
                </a:r>
              </a:p>
            </p:txBody>
          </p:sp>
        </p:grpSp>
        <p:grpSp>
          <p:nvGrpSpPr>
            <p:cNvPr id="2" name="Group 1"/>
            <p:cNvGrpSpPr/>
            <p:nvPr/>
          </p:nvGrpSpPr>
          <p:grpSpPr>
            <a:xfrm>
              <a:off x="2355336" y="1741488"/>
              <a:ext cx="277813" cy="1092200"/>
              <a:chOff x="895350" y="1208088"/>
              <a:chExt cx="277813" cy="1092200"/>
            </a:xfrm>
          </p:grpSpPr>
          <p:cxnSp>
            <p:nvCxnSpPr>
              <p:cNvPr id="3085" name="Straight Arrow Connector 3084"/>
              <p:cNvCxnSpPr/>
              <p:nvPr/>
            </p:nvCxnSpPr>
            <p:spPr bwMode="auto">
              <a:xfrm flipH="1">
                <a:off x="1166813" y="1439863"/>
                <a:ext cx="0" cy="860425"/>
              </a:xfrm>
              <a:prstGeom prst="straightConnector1">
                <a:avLst/>
              </a:prstGeom>
              <a:ln w="1905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54" name="TextBox 3089"/>
              <p:cNvSpPr txBox="1">
                <a:spLocks noChangeArrowheads="1"/>
              </p:cNvSpPr>
              <p:nvPr/>
            </p:nvSpPr>
            <p:spPr bwMode="auto">
              <a:xfrm rot="-5400000">
                <a:off x="581819" y="1521619"/>
                <a:ext cx="904875" cy="2778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/>
                    <a:ea typeface="ＭＳ Ｐゴシック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  <a:ea typeface="ＭＳ Ｐゴシック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  <a:ea typeface="ＭＳ Ｐゴシック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  <a:ea typeface="ＭＳ Ｐゴシック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/>
                    <a:ea typeface="ＭＳ Ｐゴシック" pitchFamily="34" charset="-128"/>
                  </a:defRPr>
                </a:lvl9pPr>
              </a:lstStyle>
              <a:p>
                <a:pPr eaLnBrk="1" hangingPunct="1"/>
                <a:r>
                  <a:rPr lang="en-US" sz="1200" b="1">
                    <a:solidFill>
                      <a:srgbClr val="000000"/>
                    </a:solidFill>
                  </a:rPr>
                  <a:t>Claim</a:t>
                </a:r>
              </a:p>
            </p:txBody>
          </p:sp>
        </p:grpSp>
      </p:grpSp>
      <p:grpSp>
        <p:nvGrpSpPr>
          <p:cNvPr id="5" name="Group 4"/>
          <p:cNvGrpSpPr/>
          <p:nvPr/>
        </p:nvGrpSpPr>
        <p:grpSpPr>
          <a:xfrm>
            <a:off x="3839651" y="2195513"/>
            <a:ext cx="2573335" cy="937312"/>
            <a:chOff x="2379665" y="1662113"/>
            <a:chExt cx="2573335" cy="937312"/>
          </a:xfrm>
        </p:grpSpPr>
        <p:cxnSp>
          <p:nvCxnSpPr>
            <p:cNvPr id="8" name="Straight Arrow Connector 7"/>
            <p:cNvCxnSpPr/>
            <p:nvPr/>
          </p:nvCxnSpPr>
          <p:spPr bwMode="auto">
            <a:xfrm flipH="1">
              <a:off x="2379665" y="1662113"/>
              <a:ext cx="2573335" cy="937312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64" name="TextBox 40"/>
            <p:cNvSpPr txBox="1">
              <a:spLocks noChangeArrowheads="1"/>
            </p:cNvSpPr>
            <p:nvPr/>
          </p:nvSpPr>
          <p:spPr bwMode="auto">
            <a:xfrm rot="20473760">
              <a:off x="3166554" y="1700876"/>
              <a:ext cx="1621305" cy="292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300" b="1">
                  <a:solidFill>
                    <a:srgbClr val="000000"/>
                  </a:solidFill>
                </a:rPr>
                <a:t>$200,000</a:t>
              </a:r>
            </a:p>
          </p:txBody>
        </p:sp>
        <p:sp>
          <p:nvSpPr>
            <p:cNvPr id="2056" name="TextBox 40"/>
            <p:cNvSpPr txBox="1">
              <a:spLocks noChangeArrowheads="1"/>
            </p:cNvSpPr>
            <p:nvPr/>
          </p:nvSpPr>
          <p:spPr bwMode="auto">
            <a:xfrm rot="-1281760">
              <a:off x="3171825" y="2086915"/>
              <a:ext cx="1265238" cy="292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300" b="1">
                  <a:solidFill>
                    <a:srgbClr val="000000"/>
                  </a:solidFill>
                </a:rPr>
                <a:t>20% of Claim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839651" y="3962402"/>
            <a:ext cx="2974973" cy="850624"/>
            <a:chOff x="2379665" y="3429002"/>
            <a:chExt cx="2974973" cy="850624"/>
          </a:xfrm>
        </p:grpSpPr>
        <p:cxnSp>
          <p:nvCxnSpPr>
            <p:cNvPr id="15" name="Straight Arrow Connector 14"/>
            <p:cNvCxnSpPr/>
            <p:nvPr/>
          </p:nvCxnSpPr>
          <p:spPr bwMode="auto">
            <a:xfrm flipH="1" flipV="1">
              <a:off x="2379665" y="3429002"/>
              <a:ext cx="2544760" cy="712786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63" name="TextBox 30"/>
            <p:cNvSpPr txBox="1">
              <a:spLocks noChangeArrowheads="1"/>
            </p:cNvSpPr>
            <p:nvPr/>
          </p:nvSpPr>
          <p:spPr bwMode="auto">
            <a:xfrm rot="1005621">
              <a:off x="3331061" y="3561669"/>
              <a:ext cx="1328962" cy="292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300" b="1">
                  <a:solidFill>
                    <a:srgbClr val="000000"/>
                  </a:solidFill>
                </a:rPr>
                <a:t>$800,000</a:t>
              </a:r>
            </a:p>
          </p:txBody>
        </p:sp>
        <p:sp>
          <p:nvSpPr>
            <p:cNvPr id="2057" name="TextBox 30"/>
            <p:cNvSpPr txBox="1">
              <a:spLocks noChangeArrowheads="1"/>
            </p:cNvSpPr>
            <p:nvPr/>
          </p:nvSpPr>
          <p:spPr bwMode="auto">
            <a:xfrm rot="928859">
              <a:off x="3124200" y="3987526"/>
              <a:ext cx="2230438" cy="292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300" b="1">
                  <a:solidFill>
                    <a:srgbClr val="000000"/>
                  </a:solidFill>
                </a:rPr>
                <a:t>80% of Claim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7813161" y="4191001"/>
            <a:ext cx="2019299" cy="932609"/>
            <a:chOff x="6353175" y="3657600"/>
            <a:chExt cx="2019299" cy="932609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6353175" y="4155234"/>
              <a:ext cx="914400" cy="4763"/>
            </a:xfrm>
            <a:prstGeom prst="line">
              <a:avLst/>
            </a:prstGeom>
            <a:ln w="3810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lowchart: Alternate Process 18"/>
            <p:cNvSpPr/>
            <p:nvPr/>
          </p:nvSpPr>
          <p:spPr bwMode="auto">
            <a:xfrm>
              <a:off x="7359649" y="3657600"/>
              <a:ext cx="1012825" cy="932609"/>
            </a:xfrm>
            <a:prstGeom prst="flowChartAlternateProcess">
              <a:avLst/>
            </a:prstGeom>
            <a:solidFill>
              <a:srgbClr val="E87A02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>
                  <a:solidFill>
                    <a:srgbClr val="FFFFFF"/>
                  </a:solidFill>
                </a:rPr>
                <a:t>Your Captive</a:t>
              </a:r>
            </a:p>
          </p:txBody>
        </p:sp>
      </p:grpSp>
      <p:sp>
        <p:nvSpPr>
          <p:cNvPr id="29" name="Title 1"/>
          <p:cNvSpPr>
            <a:spLocks noGrp="1"/>
          </p:cNvSpPr>
          <p:nvPr>
            <p:ph type="title"/>
          </p:nvPr>
        </p:nvSpPr>
        <p:spPr>
          <a:xfrm>
            <a:off x="2667001" y="181493"/>
            <a:ext cx="7456487" cy="1143000"/>
          </a:xfrm>
        </p:spPr>
        <p:txBody>
          <a:bodyPr>
            <a:noAutofit/>
          </a:bodyPr>
          <a:lstStyle/>
          <a:p>
            <a:pPr algn="ctr"/>
            <a:r>
              <a:rPr lang="en-US" sz="4000"/>
              <a:t>Claim Example</a:t>
            </a:r>
            <a:r>
              <a:rPr lang="en-US" sz="4000" smtClean="0"/>
              <a:t>: </a:t>
            </a:r>
            <a:br>
              <a:rPr lang="en-US" sz="4000" smtClean="0"/>
            </a:br>
            <a:r>
              <a:rPr lang="en-US" sz="4000" smtClean="0"/>
              <a:t>First dollar risk sharing</a:t>
            </a:r>
            <a:endParaRPr lang="en-US" sz="4000"/>
          </a:p>
        </p:txBody>
      </p:sp>
      <p:sp>
        <p:nvSpPr>
          <p:cNvPr id="2053" name="TextBox 6"/>
          <p:cNvSpPr txBox="1">
            <a:spLocks noChangeArrowheads="1"/>
          </p:cNvSpPr>
          <p:nvPr/>
        </p:nvSpPr>
        <p:spPr bwMode="auto">
          <a:xfrm>
            <a:off x="7827751" y="4419044"/>
            <a:ext cx="85883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400" b="1">
                <a:solidFill>
                  <a:srgbClr val="000000"/>
                </a:solidFill>
              </a:rPr>
              <a:t>$1,600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554664" y="4583747"/>
            <a:ext cx="8675187" cy="1289192"/>
            <a:chOff x="1554664" y="4866382"/>
            <a:chExt cx="8675187" cy="1289192"/>
          </a:xfrm>
        </p:grpSpPr>
        <p:sp>
          <p:nvSpPr>
            <p:cNvPr id="2055" name="TextBox 13"/>
            <p:cNvSpPr txBox="1">
              <a:spLocks noChangeArrowheads="1"/>
            </p:cNvSpPr>
            <p:nvPr/>
          </p:nvSpPr>
          <p:spPr bwMode="auto">
            <a:xfrm>
              <a:off x="2028826" y="4866382"/>
              <a:ext cx="8201025" cy="1077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85750" indent="-285750" eaLnBrk="0" hangingPunct="0">
                <a:defRPr>
                  <a:solidFill>
                    <a:schemeClr val="tx1"/>
                  </a:solidFill>
                  <a:latin typeface="Arial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ea typeface="ＭＳ Ｐゴシック" pitchFamily="34" charset="-128"/>
                </a:defRPr>
              </a:lvl9pPr>
            </a:lstStyle>
            <a:p>
              <a:pPr marL="0" indent="0" eaLnBrk="1" hangingPunct="1">
                <a:defRPr/>
              </a:pPr>
              <a:r>
                <a:rPr lang="en-US" sz="1600">
                  <a:solidFill>
                    <a:srgbClr val="82302E"/>
                  </a:solidFill>
                  <a:latin typeface="Calibri" panose="020f0502020204030204"/>
                </a:rPr>
                <a:t>Assumptions:</a:t>
              </a:r>
            </a:p>
            <a:p>
              <a:pPr eaLnBrk="1" hangingPunct="1">
                <a:buFont typeface="Arial" charset="0"/>
                <a:buChar char="•"/>
                <a:defRPr/>
              </a:pPr>
              <a:r>
                <a:rPr lang="en-US" sz="1600">
                  <a:solidFill>
                    <a:srgbClr val="82302E"/>
                  </a:solidFill>
                  <a:latin typeface="Calibri" panose="020f0502020204030204"/>
                </a:rPr>
                <a:t>Your Captive Premium is $1,000,000</a:t>
              </a:r>
            </a:p>
            <a:p>
              <a:pPr eaLnBrk="1" hangingPunct="1">
                <a:buFont typeface="Arial" pitchFamily="34" charset="0"/>
                <a:buChar char="•"/>
                <a:defRPr/>
              </a:pPr>
              <a:r>
                <a:rPr lang="en-US" sz="1600">
                  <a:solidFill>
                    <a:srgbClr val="82302E"/>
                  </a:solidFill>
                  <a:latin typeface="Calibri" panose="020f0502020204030204"/>
                </a:rPr>
                <a:t>Total Written Premium = $500MM</a:t>
              </a:r>
            </a:p>
            <a:p>
              <a:pPr eaLnBrk="1" hangingPunct="1">
                <a:buFont typeface="Arial" charset="0"/>
                <a:buChar char="•"/>
                <a:defRPr/>
              </a:pPr>
              <a:r>
                <a:rPr lang="en-US" sz="1600">
                  <a:solidFill>
                    <a:srgbClr val="82302E"/>
                  </a:solidFill>
                  <a:latin typeface="Calibri" panose="020f0502020204030204"/>
                </a:rPr>
                <a:t>Your Portion of Claim = 0.2%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554664" y="5817020"/>
              <a:ext cx="489376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US" sz="1600">
                  <a:solidFill>
                    <a:srgbClr val="82302E"/>
                  </a:solidFill>
                </a:rPr>
                <a:t>Your Captive is Responsible for $1,600</a:t>
              </a:r>
            </a:p>
          </p:txBody>
        </p:sp>
      </p:grpSp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9062" y="6071811"/>
            <a:ext cx="2512531" cy="334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Content Placeholder 5" descr="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6429" y="5629332"/>
            <a:ext cx="2150746" cy="1074121"/>
          </a:xfrm>
          <a:prstGeom prst="rect">
            <a:avLst/>
          </a:prstGeom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15BE7-6EB1-43AF-8FA4-7DEC1715E76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4975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1" nodeType="withEffect"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grpId="0" nodeType="withEffect"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2" nodeType="clickEffect"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8" grpId="1"/>
      <p:bldP spid="2053" grpId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smtClean="0"/>
              <a:t>Tax treatment</a:t>
            </a:r>
            <a:endParaRPr lang="en-US" u="sn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9570" y="1825625"/>
            <a:ext cx="10404230" cy="4100390"/>
          </a:xfrm>
        </p:spPr>
        <p:txBody>
          <a:bodyPr/>
          <a:lstStyle/>
          <a:p>
            <a:pPr algn="ctr"/>
            <a:r>
              <a:rPr lang="en-US" smtClean="0"/>
              <a:t>How does 831(b) work?</a:t>
            </a:r>
          </a:p>
          <a:p>
            <a:pPr algn="ctr"/>
            <a:endParaRPr lang="en-US"/>
          </a:p>
          <a:p>
            <a:pPr algn="ctr"/>
            <a:r>
              <a:rPr lang="en-US" smtClean="0"/>
              <a:t>Current IRS environment</a:t>
            </a:r>
          </a:p>
          <a:p>
            <a:pPr algn="ctr"/>
            <a:endParaRPr lang="en-US"/>
          </a:p>
          <a:p>
            <a:pPr algn="ctr"/>
            <a:r>
              <a:rPr lang="en-US" smtClean="0"/>
              <a:t>Managing to be conservative and avoid abuse</a:t>
            </a:r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9062" y="6071811"/>
            <a:ext cx="2512531" cy="334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Content Placeholder 5" descr="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6429" y="5629332"/>
            <a:ext cx="2150746" cy="1074121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15BE7-6EB1-43AF-8FA4-7DEC1715E76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714421"/>
      </p:ext>
    </p:extLst>
  </p:cSld>
  <p:clrMapOvr>
    <a:masterClrMapping/>
  </p:clrMapOvr>
  <p:transition/>
  <p:timing/>
</p:sld>
</file>

<file path=ppt/slides/slide1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15247"/>
            <a:ext cx="10515600" cy="1325563"/>
          </a:xfrm>
        </p:spPr>
        <p:txBody>
          <a:bodyPr/>
          <a:lstStyle/>
          <a:p>
            <a:r>
              <a:rPr lang="en-US" smtClean="0"/>
              <a:t>How does 831(b) work?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8172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Insurance company taxed </a:t>
            </a:r>
            <a:r>
              <a:rPr lang="en-US" u="sng" smtClean="0"/>
              <a:t>only on investment</a:t>
            </a:r>
            <a:r>
              <a:rPr lang="en-US" smtClean="0"/>
              <a:t> income and </a:t>
            </a:r>
            <a:r>
              <a:rPr lang="en-US" u="sng" smtClean="0"/>
              <a:t>not on premium</a:t>
            </a:r>
            <a:r>
              <a:rPr lang="en-US" smtClean="0"/>
              <a:t> income, if: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mtClean="0"/>
              <a:t>No more than $2.3 million annual premium</a:t>
            </a:r>
          </a:p>
          <a:p>
            <a:pPr marL="914400" lvl="2" indent="0">
              <a:buNone/>
            </a:pPr>
            <a:r>
              <a:rPr lang="en-US"/>
              <a:t>	</a:t>
            </a:r>
            <a:r>
              <a:rPr lang="en-US" smtClean="0"/>
              <a:t>($2.2 Million Plus Inflation index)</a:t>
            </a:r>
          </a:p>
          <a:p>
            <a:pPr marL="914400" lvl="2" indent="0">
              <a:buNone/>
            </a:pPr>
            <a:endParaRPr lang="en-US"/>
          </a:p>
          <a:p>
            <a:pPr marL="457200" lvl="1" indent="0">
              <a:buNone/>
            </a:pPr>
            <a:r>
              <a:rPr lang="en-US" u="sng" smtClean="0"/>
              <a:t>AND</a:t>
            </a:r>
            <a:endParaRPr lang="en-US" u="sng"/>
          </a:p>
          <a:p>
            <a:pPr marL="457200" lvl="1" indent="0">
              <a:buNone/>
            </a:pPr>
            <a:endParaRPr lang="en-US"/>
          </a:p>
          <a:p>
            <a:pPr marL="457200" lvl="1" indent="0">
              <a:buNone/>
            </a:pPr>
            <a:r>
              <a:rPr lang="en-US" smtClean="0"/>
              <a:t>2.	One of two diversification tests:</a:t>
            </a:r>
          </a:p>
          <a:p>
            <a:pPr marL="1371600" lvl="2" indent="-457200">
              <a:buAutoNum type="alphaUcPeriod"/>
            </a:pPr>
            <a:r>
              <a:rPr lang="en-US" smtClean="0"/>
              <a:t>No more than 20% of risk from a single policy holder</a:t>
            </a:r>
          </a:p>
          <a:p>
            <a:pPr marL="914400" lvl="2" indent="0">
              <a:buNone/>
            </a:pPr>
            <a:r>
              <a:rPr lang="en-US" u="sng" smtClean="0"/>
              <a:t>OR</a:t>
            </a:r>
            <a:endParaRPr lang="en-US" smtClean="0"/>
          </a:p>
          <a:p>
            <a:pPr marL="1371600" lvl="2" indent="-457200">
              <a:buAutoNum type="alphaUcPeriod" startAt="2"/>
            </a:pPr>
            <a:r>
              <a:rPr lang="en-US" smtClean="0"/>
              <a:t>No estate planning ownership structure</a:t>
            </a:r>
          </a:p>
          <a:p>
            <a:pPr marL="1371600" lvl="3" indent="0">
              <a:buNone/>
            </a:pPr>
            <a:r>
              <a:rPr lang="en-US" smtClean="0"/>
              <a:t>(Generally, no wealth transfer, lineal descendants cannot own more of captive than insured enterprise)</a:t>
            </a:r>
          </a:p>
          <a:p>
            <a:pPr marL="1371600" lvl="3" indent="0">
              <a:buNone/>
            </a:pPr>
            <a:endParaRPr lang="en-US"/>
          </a:p>
          <a:p>
            <a:pPr marL="1371600" lvl="3" indent="0">
              <a:buNone/>
            </a:pPr>
            <a:endParaRPr lang="en-US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9062" y="6071811"/>
            <a:ext cx="2512531" cy="334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Content Placeholder 5" descr="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6429" y="5629332"/>
            <a:ext cx="2150746" cy="1074121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15BE7-6EB1-43AF-8FA4-7DEC1715E76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27797"/>
      </p:ext>
    </p:extLst>
  </p:cSld>
  <p:clrMapOvr>
    <a:masterClrMapping/>
  </p:clrMapOvr>
  <p:transition/>
  <p:timing/>
</p:sld>
</file>

<file path=ppt/slides/slide1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Current IRS Environment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/>
              <a:t>Abuses? What the IRS Doesn’t </a:t>
            </a:r>
            <a:r>
              <a:rPr lang="en-US" smtClean="0"/>
              <a:t>Like</a:t>
            </a:r>
            <a:br>
              <a:rPr lang="en-US" b="1"/>
            </a:br>
            <a:r>
              <a:rPr lang="en-US" b="1"/>
              <a:t>Deferral + Conversion = Recipe for Mischief</a:t>
            </a:r>
            <a:br>
              <a:rPr lang="en-US" b="1"/>
            </a:br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9062" y="6071811"/>
            <a:ext cx="2512531" cy="334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Content Placeholder 5" descr="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6429" y="5629332"/>
            <a:ext cx="2150746" cy="1074121"/>
          </a:xfrm>
          <a:prstGeom prst="rect">
            <a:avLst/>
          </a:prstGeom>
        </p:spPr>
      </p:pic>
      <p:sp>
        <p:nvSpPr>
          <p:cNvPr id="6" name="Content Placeholder 2"/>
          <p:cNvSpPr txBox="1"/>
          <p:nvPr/>
        </p:nvSpPr>
        <p:spPr>
          <a:xfrm>
            <a:off x="1690258" y="2971800"/>
            <a:ext cx="3810000" cy="2819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1" indent="-457200">
              <a:lnSpc>
                <a:spcPct val="70000"/>
              </a:lnSpc>
            </a:pPr>
            <a:r>
              <a:rPr lang="en-US" smtClean="0"/>
              <a:t>Premiums</a:t>
            </a:r>
          </a:p>
          <a:p>
            <a:pPr marL="1371600" lvl="2" indent="-457200">
              <a:lnSpc>
                <a:spcPct val="70000"/>
              </a:lnSpc>
            </a:pPr>
            <a:r>
              <a:rPr lang="en-US" sz="2400" smtClean="0"/>
              <a:t>No Actuarial Support</a:t>
            </a:r>
          </a:p>
          <a:p>
            <a:pPr marL="1371600" lvl="2" indent="-457200">
              <a:lnSpc>
                <a:spcPct val="70000"/>
              </a:lnSpc>
            </a:pPr>
            <a:r>
              <a:rPr lang="en-US" sz="2400" smtClean="0"/>
              <a:t>Inflated</a:t>
            </a:r>
          </a:p>
          <a:p>
            <a:pPr marL="914400" lvl="1" indent="-457200">
              <a:lnSpc>
                <a:spcPct val="70000"/>
              </a:lnSpc>
            </a:pPr>
            <a:r>
              <a:rPr lang="en-US" smtClean="0"/>
              <a:t>Coverages</a:t>
            </a:r>
          </a:p>
          <a:p>
            <a:pPr marL="1371600" lvl="2" indent="-457200">
              <a:lnSpc>
                <a:spcPct val="70000"/>
              </a:lnSpc>
            </a:pPr>
            <a:r>
              <a:rPr lang="en-US" sz="2400" smtClean="0"/>
              <a:t>Business Risk</a:t>
            </a:r>
          </a:p>
          <a:p>
            <a:pPr marL="1371600" lvl="2" indent="-457200">
              <a:lnSpc>
                <a:spcPct val="70000"/>
              </a:lnSpc>
            </a:pPr>
            <a:r>
              <a:rPr lang="en-US" sz="2400" smtClean="0"/>
              <a:t>Bogus Risk</a:t>
            </a:r>
          </a:p>
          <a:p>
            <a:pPr>
              <a:lnSpc>
                <a:spcPct val="70000"/>
              </a:lnSpc>
            </a:pPr>
            <a:endParaRPr lang="en-US" sz="2400"/>
          </a:p>
        </p:txBody>
      </p:sp>
      <p:sp>
        <p:nvSpPr>
          <p:cNvPr id="7" name="Content Placeholder 3"/>
          <p:cNvSpPr txBox="1"/>
          <p:nvPr/>
        </p:nvSpPr>
        <p:spPr>
          <a:xfrm>
            <a:off x="6145878" y="3048000"/>
            <a:ext cx="3733800" cy="2362200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1" indent="-457200"/>
            <a:r>
              <a:rPr lang="en-US" sz="2800" smtClean="0"/>
              <a:t>Pools</a:t>
            </a:r>
          </a:p>
          <a:p>
            <a:pPr marL="1371600" lvl="2" indent="-457200"/>
            <a:r>
              <a:rPr lang="en-US" sz="2800" smtClean="0"/>
              <a:t>Low Loss Ratio</a:t>
            </a:r>
          </a:p>
          <a:p>
            <a:pPr marL="1371600" lvl="2" indent="-457200"/>
            <a:r>
              <a:rPr lang="en-US" sz="2800" smtClean="0"/>
              <a:t>Premium Allocation</a:t>
            </a:r>
          </a:p>
          <a:p>
            <a:pPr marL="914400" lvl="1" indent="-457200"/>
            <a:r>
              <a:rPr lang="en-US" sz="2800" smtClean="0"/>
              <a:t>Tax Motivation</a:t>
            </a:r>
          </a:p>
          <a:p>
            <a:pPr marL="1371600" lvl="2" indent="-457200"/>
            <a:r>
              <a:rPr lang="en-US" sz="2800" smtClean="0"/>
              <a:t>Promoters</a:t>
            </a:r>
          </a:p>
          <a:p>
            <a:pPr marL="1371600" lvl="2" indent="-457200"/>
            <a:r>
              <a:rPr lang="en-US" sz="2800" smtClean="0"/>
              <a:t>Estate Planning</a:t>
            </a:r>
          </a:p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15BE7-6EB1-43AF-8FA4-7DEC1715E76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593161"/>
      </p:ext>
    </p:extLst>
  </p:cSld>
  <p:clrMapOvr>
    <a:masterClrMapping/>
  </p:clrMapOvr>
  <p:transition/>
  <p:timing/>
</p:sld>
</file>

<file path=ppt/slides/slide1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19370"/>
          </a:xfrm>
        </p:spPr>
        <p:txBody>
          <a:bodyPr>
            <a:normAutofit/>
          </a:bodyPr>
          <a:lstStyle/>
          <a:p>
            <a:pPr algn="ctr"/>
            <a:r>
              <a:rPr lang="en-US"/>
              <a:t>Current IRS </a:t>
            </a:r>
            <a:r>
              <a:rPr lang="en-US" smtClean="0"/>
              <a:t>Environment</a:t>
            </a:r>
            <a:br>
              <a:rPr lang="en-US" smtClean="0"/>
            </a:br>
            <a:r>
              <a:rPr lang="en-US"/>
              <a:t>IRS </a:t>
            </a:r>
            <a:r>
              <a:rPr lang="en-US" smtClean="0"/>
              <a:t>Activity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04192" y="2361952"/>
            <a:ext cx="5181600" cy="4351338"/>
          </a:xfrm>
        </p:spPr>
        <p:txBody>
          <a:bodyPr/>
          <a:lstStyle/>
          <a:p>
            <a:r>
              <a:rPr lang="en-US"/>
              <a:t>Dirty Dozen List</a:t>
            </a:r>
          </a:p>
          <a:p>
            <a:pPr lvl="1"/>
            <a:r>
              <a:rPr lang="en-US"/>
              <a:t>Evolving Language</a:t>
            </a:r>
          </a:p>
          <a:p>
            <a:r>
              <a:rPr lang="en-US"/>
              <a:t>Notice 2016-66</a:t>
            </a:r>
          </a:p>
          <a:p>
            <a:pPr lvl="1"/>
            <a:r>
              <a:rPr lang="en-US"/>
              <a:t>Overbroad?</a:t>
            </a:r>
          </a:p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53156"/>
            <a:ext cx="5181600" cy="4351338"/>
          </a:xfrm>
        </p:spPr>
        <p:txBody>
          <a:bodyPr/>
          <a:lstStyle/>
          <a:p>
            <a:r>
              <a:rPr lang="en-US"/>
              <a:t>Audits</a:t>
            </a:r>
          </a:p>
          <a:p>
            <a:pPr lvl="1"/>
            <a:r>
              <a:rPr lang="en-US"/>
              <a:t>Owners and managers</a:t>
            </a:r>
          </a:p>
          <a:p>
            <a:r>
              <a:rPr lang="en-US"/>
              <a:t>Tax court cases</a:t>
            </a:r>
          </a:p>
          <a:p>
            <a:pPr lvl="1"/>
            <a:r>
              <a:rPr lang="en-US" err="1"/>
              <a:t>Avrahami</a:t>
            </a:r>
          </a:p>
          <a:p>
            <a:pPr lvl="1"/>
            <a:r>
              <a:rPr lang="en-US"/>
              <a:t>100s to follow</a:t>
            </a:r>
          </a:p>
          <a:p>
            <a:endParaRPr lang="en-US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9062" y="6071811"/>
            <a:ext cx="2512531" cy="334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Content Placeholder 5" descr="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6429" y="5629332"/>
            <a:ext cx="2150746" cy="1074121"/>
          </a:xfrm>
          <a:prstGeom prst="rect">
            <a:avLst/>
          </a:prstGeom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15BE7-6EB1-43AF-8FA4-7DEC1715E76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86880"/>
      </p:ext>
    </p:extLst>
  </p:cSld>
  <p:clrMapOvr>
    <a:masterClrMapping/>
  </p:clrMapOvr>
  <p:transition/>
  <p:timing/>
</p:sld>
</file>

<file path=ppt/slides/slide1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Current IRS Environment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2723" y="1930833"/>
            <a:ext cx="8384762" cy="3283006"/>
          </a:xfrm>
        </p:spPr>
        <p:txBody>
          <a:bodyPr/>
          <a:lstStyle/>
          <a:p>
            <a:pPr marL="0" indent="0">
              <a:buNone/>
            </a:pPr>
            <a:r>
              <a:rPr lang="en-US" smtClean="0"/>
              <a:t>Industry is engaged – ongoing dialogue</a:t>
            </a:r>
          </a:p>
          <a:p>
            <a:r>
              <a:rPr lang="en-US" smtClean="0"/>
              <a:t>Educating IRS and DC on insurance</a:t>
            </a:r>
          </a:p>
          <a:p>
            <a:r>
              <a:rPr lang="en-US" smtClean="0"/>
              <a:t>Results</a:t>
            </a:r>
          </a:p>
          <a:p>
            <a:pPr lvl="1"/>
            <a:r>
              <a:rPr lang="en-US" smtClean="0"/>
              <a:t>PATH Act increased limit and restricted only estate planning</a:t>
            </a:r>
          </a:p>
          <a:p>
            <a:pPr lvl="1"/>
            <a:r>
              <a:rPr lang="en-US" smtClean="0"/>
              <a:t>PATH Act clarifications passed in March, 2018</a:t>
            </a:r>
          </a:p>
          <a:p>
            <a:pPr lvl="1"/>
            <a:r>
              <a:rPr lang="en-US" smtClean="0"/>
              <a:t>Notice 2016-66 filing deadline delayed</a:t>
            </a:r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9062" y="6071811"/>
            <a:ext cx="2512531" cy="334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Content Placeholder 5" descr="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6429" y="5629332"/>
            <a:ext cx="2150746" cy="1074121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15BE7-6EB1-43AF-8FA4-7DEC1715E76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374197"/>
      </p:ext>
    </p:extLst>
  </p:cSld>
  <p:clrMapOvr>
    <a:masterClrMapping/>
  </p:clrMapOvr>
  <p:transition/>
  <p:timing/>
</p:sld>
</file>

<file path=ppt/slides/slide1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15247"/>
            <a:ext cx="10515600" cy="1152925"/>
          </a:xfrm>
        </p:spPr>
        <p:txBody>
          <a:bodyPr/>
          <a:lstStyle/>
          <a:p>
            <a:r>
              <a:rPr lang="en-US" smtClean="0"/>
              <a:t>Enterprise Risk Group Captive Solution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8172"/>
            <a:ext cx="10515600" cy="4351338"/>
          </a:xfrm>
        </p:spPr>
        <p:txBody>
          <a:bodyPr>
            <a:normAutofit/>
          </a:bodyPr>
          <a:lstStyle/>
          <a:p>
            <a:r>
              <a:rPr lang="en-US" smtClean="0"/>
              <a:t>Alternative Risk Finance Solution to 831(b)</a:t>
            </a:r>
            <a:endParaRPr lang="en-US"/>
          </a:p>
          <a:p>
            <a:endParaRPr lang="en-US"/>
          </a:p>
          <a:p>
            <a:r>
              <a:rPr lang="en-US" smtClean="0"/>
              <a:t>Coupling a Traditional Captive Insurance Design with ERM</a:t>
            </a:r>
            <a:endParaRPr lang="en-US"/>
          </a:p>
          <a:p>
            <a:endParaRPr lang="en-US"/>
          </a:p>
          <a:p>
            <a:r>
              <a:rPr lang="en-US" smtClean="0"/>
              <a:t>Provides a Mechanism to Achieve </a:t>
            </a:r>
            <a:r>
              <a:rPr lang="en-US"/>
              <a:t>S</a:t>
            </a:r>
            <a:r>
              <a:rPr lang="en-US" smtClean="0"/>
              <a:t>imilar </a:t>
            </a:r>
            <a:r>
              <a:rPr lang="en-US"/>
              <a:t>R</a:t>
            </a:r>
            <a:r>
              <a:rPr lang="en-US" smtClean="0"/>
              <a:t>isk </a:t>
            </a:r>
            <a:r>
              <a:rPr lang="en-US"/>
              <a:t>M</a:t>
            </a:r>
            <a:r>
              <a:rPr lang="en-US" smtClean="0"/>
              <a:t>anagement and Economic Goal/Objectives</a:t>
            </a:r>
          </a:p>
          <a:p>
            <a:endParaRPr lang="en-US"/>
          </a:p>
          <a:p>
            <a:r>
              <a:rPr lang="en-US" smtClean="0"/>
              <a:t>Pros and Cons</a:t>
            </a:r>
            <a:endParaRPr lang="en-US"/>
          </a:p>
          <a:p>
            <a:endParaRPr lang="en-US"/>
          </a:p>
          <a:p>
            <a:pPr marL="1371600" lvl="3" indent="0">
              <a:buNone/>
            </a:pPr>
            <a:endParaRPr lang="en-US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9062" y="6071811"/>
            <a:ext cx="2512531" cy="334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Content Placeholder 5" descr="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6429" y="5629332"/>
            <a:ext cx="2150746" cy="1074121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15BE7-6EB1-43AF-8FA4-7DEC1715E76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721300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Objectives: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mtClean="0"/>
              <a:t>Define and describe </a:t>
            </a:r>
            <a:r>
              <a:rPr lang="en-US"/>
              <a:t>E</a:t>
            </a:r>
            <a:r>
              <a:rPr lang="en-US" smtClean="0"/>
              <a:t>nterprise </a:t>
            </a:r>
            <a:r>
              <a:rPr lang="en-US"/>
              <a:t>R</a:t>
            </a:r>
            <a:r>
              <a:rPr lang="en-US" smtClean="0"/>
              <a:t>isk </a:t>
            </a:r>
            <a:r>
              <a:rPr lang="en-US"/>
              <a:t>C</a:t>
            </a:r>
            <a:r>
              <a:rPr lang="en-US" smtClean="0"/>
              <a:t>aptives</a:t>
            </a:r>
          </a:p>
          <a:p>
            <a:pPr marL="0" indent="0" algn="ctr">
              <a:buNone/>
            </a:pPr>
            <a:endParaRPr lang="en-US" smtClean="0"/>
          </a:p>
          <a:p>
            <a:pPr algn="ctr"/>
            <a:r>
              <a:rPr lang="en-US" smtClean="0"/>
              <a:t>Show how </a:t>
            </a:r>
            <a:r>
              <a:rPr lang="en-US"/>
              <a:t>t</a:t>
            </a:r>
            <a:r>
              <a:rPr lang="en-US" smtClean="0"/>
              <a:t>hey </a:t>
            </a:r>
            <a:r>
              <a:rPr lang="en-US"/>
              <a:t>c</a:t>
            </a:r>
            <a:r>
              <a:rPr lang="en-US" smtClean="0"/>
              <a:t>an </a:t>
            </a:r>
            <a:r>
              <a:rPr lang="en-US"/>
              <a:t>h</a:t>
            </a:r>
            <a:r>
              <a:rPr lang="en-US" smtClean="0"/>
              <a:t>elp </a:t>
            </a:r>
            <a:r>
              <a:rPr lang="en-US"/>
              <a:t>f</a:t>
            </a:r>
            <a:r>
              <a:rPr lang="en-US" smtClean="0"/>
              <a:t>amily </a:t>
            </a:r>
            <a:r>
              <a:rPr lang="en-US"/>
              <a:t>h</a:t>
            </a:r>
            <a:r>
              <a:rPr lang="en-US" smtClean="0"/>
              <a:t>eld enterprises</a:t>
            </a:r>
          </a:p>
          <a:p>
            <a:pPr marL="0" indent="0" algn="ctr">
              <a:buNone/>
            </a:pPr>
            <a:endParaRPr lang="en-US" smtClean="0"/>
          </a:p>
          <a:p>
            <a:pPr algn="ctr"/>
            <a:r>
              <a:rPr lang="en-US" smtClean="0"/>
              <a:t>Explain </a:t>
            </a:r>
            <a:r>
              <a:rPr lang="en-US"/>
              <a:t>h</a:t>
            </a:r>
            <a:r>
              <a:rPr lang="en-US" smtClean="0"/>
              <a:t>ow </a:t>
            </a:r>
            <a:r>
              <a:rPr lang="en-US"/>
              <a:t>t</a:t>
            </a:r>
            <a:r>
              <a:rPr lang="en-US" smtClean="0"/>
              <a:t>hey work</a:t>
            </a:r>
          </a:p>
          <a:p>
            <a:pPr marL="0" indent="0" algn="ctr">
              <a:buNone/>
            </a:pPr>
            <a:endParaRPr lang="en-US" smtClean="0"/>
          </a:p>
          <a:p>
            <a:pPr algn="ctr"/>
            <a:r>
              <a:rPr lang="en-US" smtClean="0"/>
              <a:t>Discuss tax </a:t>
            </a:r>
            <a:r>
              <a:rPr lang="en-US"/>
              <a:t>i</a:t>
            </a:r>
            <a:r>
              <a:rPr lang="en-US" smtClean="0"/>
              <a:t>ssues </a:t>
            </a:r>
            <a:r>
              <a:rPr lang="en-US"/>
              <a:t>a</a:t>
            </a:r>
            <a:r>
              <a:rPr lang="en-US" smtClean="0"/>
              <a:t>nd </a:t>
            </a:r>
            <a:r>
              <a:rPr lang="en-US"/>
              <a:t>h</a:t>
            </a:r>
            <a:r>
              <a:rPr lang="en-US" smtClean="0"/>
              <a:t>ow to </a:t>
            </a:r>
            <a:r>
              <a:rPr lang="en-US"/>
              <a:t>a</a:t>
            </a:r>
            <a:r>
              <a:rPr lang="en-US" smtClean="0"/>
              <a:t>void them</a:t>
            </a:r>
          </a:p>
          <a:p>
            <a:pPr marL="0" indent="0">
              <a:buNone/>
            </a:pPr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9062" y="6071811"/>
            <a:ext cx="2512531" cy="334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Content Placeholder 5" descr="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6429" y="5629332"/>
            <a:ext cx="2150746" cy="1074121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15BE7-6EB1-43AF-8FA4-7DEC1715E76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72717"/>
      </p:ext>
    </p:extLst>
  </p:cSld>
  <p:clrMapOvr>
    <a:masterClrMapping/>
  </p:clrMapOvr>
  <p:transition/>
  <p:timing/>
</p:sld>
</file>

<file path=ppt/slides/slide2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/>
              <a:t>IRS </a:t>
            </a:r>
            <a:r>
              <a:rPr lang="en-US" sz="4000" smtClean="0"/>
              <a:t>Scrutiny</a:t>
            </a:r>
            <a:br>
              <a:rPr lang="en-US" sz="4000" smtClean="0"/>
            </a:br>
            <a:r>
              <a:rPr lang="en-US" sz="4000" smtClean="0"/>
              <a:t>AVOID DOING THESE THINGS!</a:t>
            </a:r>
            <a:endParaRPr lang="en-US" sz="400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1200" y="1265238"/>
            <a:ext cx="4038600" cy="4525963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buSzTx/>
              <a:buFont typeface="ArialMT" charset="0"/>
              <a:buChar char="•"/>
            </a:pPr>
            <a:r>
              <a:rPr lang="en-US" smtClean="0"/>
              <a:t>Not </a:t>
            </a:r>
            <a:r>
              <a:rPr lang="en-US"/>
              <a:t>Following the Safe Harbor Guidelines </a:t>
            </a:r>
            <a:endParaRPr lang="en-US" smtClean="0"/>
          </a:p>
          <a:p>
            <a:pPr>
              <a:buSzTx/>
              <a:buFont typeface="ArialMT" charset="0"/>
              <a:buChar char="•"/>
            </a:pPr>
            <a:endParaRPr lang="en-US"/>
          </a:p>
          <a:p>
            <a:pPr>
              <a:buSzTx/>
              <a:buFont typeface="ArialMT" charset="0"/>
              <a:buChar char="•"/>
            </a:pPr>
            <a:r>
              <a:rPr lang="en-US" smtClean="0"/>
              <a:t>No </a:t>
            </a:r>
            <a:r>
              <a:rPr lang="en-US"/>
              <a:t>Real </a:t>
            </a:r>
            <a:r>
              <a:rPr lang="en-US" smtClean="0"/>
              <a:t>Distribution of </a:t>
            </a:r>
            <a:r>
              <a:rPr lang="en-US"/>
              <a:t>Risk </a:t>
            </a:r>
            <a:endParaRPr lang="en-US" smtClean="0"/>
          </a:p>
          <a:p>
            <a:pPr>
              <a:buSzTx/>
              <a:buFont typeface="ArialMT" charset="0"/>
              <a:buChar char="•"/>
            </a:pPr>
            <a:endParaRPr lang="en-US" smtClean="0"/>
          </a:p>
          <a:p>
            <a:pPr>
              <a:buSzTx/>
              <a:buFont typeface="ArialMT" charset="0"/>
              <a:buChar char="•"/>
            </a:pPr>
            <a:r>
              <a:rPr lang="en-US" smtClean="0"/>
              <a:t>No Claims Experience or Claims Layering</a:t>
            </a:r>
          </a:p>
          <a:p>
            <a:pPr marL="0" indent="0">
              <a:buSzTx/>
              <a:buNone/>
            </a:pPr>
            <a:endParaRPr lang="en-US" sz="1700"/>
          </a:p>
          <a:p>
            <a:pPr>
              <a:buSzTx/>
            </a:pPr>
            <a:r>
              <a:rPr lang="en-US"/>
              <a:t>High Deductible Risk Pools </a:t>
            </a:r>
            <a:r>
              <a:rPr lang="en-US" smtClean="0"/>
              <a:t>or Retroactive </a:t>
            </a:r>
            <a:r>
              <a:rPr lang="en-US"/>
              <a:t>Policy Issuance</a:t>
            </a:r>
          </a:p>
          <a:p>
            <a:pPr>
              <a:buSzTx/>
            </a:pPr>
            <a:endParaRPr lang="en-US" smtClean="0"/>
          </a:p>
          <a:p>
            <a:pPr>
              <a:buSzTx/>
            </a:pPr>
            <a:r>
              <a:rPr lang="en-US" smtClean="0"/>
              <a:t>Lack of Business Purpose</a:t>
            </a:r>
          </a:p>
          <a:p>
            <a:pPr>
              <a:buSzTx/>
            </a:pPr>
            <a:endParaRPr lang="en-US"/>
          </a:p>
          <a:p>
            <a:pPr>
              <a:buSzTx/>
            </a:pPr>
            <a:r>
              <a:rPr lang="en-US" smtClean="0"/>
              <a:t>Lack of Independent Actuarial Analysis</a:t>
            </a:r>
            <a:endParaRPr lang="en-US"/>
          </a:p>
          <a:p>
            <a:pPr>
              <a:buSzTx/>
            </a:pPr>
            <a:endParaRPr lang="en-US"/>
          </a:p>
          <a:p>
            <a:pPr marL="0" indent="0">
              <a:buSzTx/>
              <a:buNone/>
            </a:pPr>
            <a:endParaRPr lang="en-US" smtClean="0"/>
          </a:p>
          <a:p>
            <a:pPr>
              <a:buSzTx/>
              <a:buFont typeface="ArialMT" charset="0"/>
              <a:buChar char="•"/>
            </a:pPr>
            <a:endParaRPr lang="en-US"/>
          </a:p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265238"/>
            <a:ext cx="4267200" cy="4525963"/>
          </a:xfrm>
        </p:spPr>
        <p:txBody>
          <a:bodyPr>
            <a:normAutofit fontScale="62500" lnSpcReduction="20000"/>
          </a:bodyPr>
          <a:lstStyle/>
          <a:p>
            <a:pPr>
              <a:buSzTx/>
              <a:buFont typeface="ArialMT" charset="0"/>
              <a:buChar char="•"/>
            </a:pPr>
            <a:r>
              <a:rPr lang="en-US" smtClean="0"/>
              <a:t>Paying Excessive Premium for your Coverage </a:t>
            </a:r>
          </a:p>
          <a:p>
            <a:pPr marL="0" indent="0">
              <a:buSzTx/>
              <a:buNone/>
            </a:pPr>
            <a:endParaRPr lang="en-US" smtClean="0"/>
          </a:p>
          <a:p>
            <a:pPr>
              <a:buSzTx/>
              <a:buFont typeface="ArialMT" charset="0"/>
              <a:buChar char="•"/>
            </a:pPr>
            <a:r>
              <a:rPr lang="en-US"/>
              <a:t>Insuring Unreasonable Risks </a:t>
            </a:r>
          </a:p>
          <a:p>
            <a:pPr marL="0" indent="0">
              <a:buSzTx/>
              <a:buNone/>
            </a:pPr>
            <a:endParaRPr lang="en-US" smtClean="0"/>
          </a:p>
          <a:p>
            <a:pPr>
              <a:buSzTx/>
              <a:buFont typeface="ArialMT" charset="0"/>
              <a:buChar char="•"/>
            </a:pPr>
            <a:endParaRPr lang="en-US" sz="1200"/>
          </a:p>
          <a:p>
            <a:pPr>
              <a:buSzTx/>
              <a:buFont typeface="ArialMT" charset="0"/>
              <a:buChar char="•"/>
            </a:pPr>
            <a:r>
              <a:rPr lang="en-US" smtClean="0"/>
              <a:t>Treating Captive Assets </a:t>
            </a:r>
            <a:r>
              <a:rPr lang="en-US"/>
              <a:t>as a Personal </a:t>
            </a:r>
            <a:r>
              <a:rPr lang="en-US" smtClean="0"/>
              <a:t>Checkbook</a:t>
            </a:r>
          </a:p>
          <a:p>
            <a:pPr>
              <a:buSzTx/>
              <a:buFont typeface="ArialMT" charset="0"/>
              <a:buChar char="•"/>
            </a:pPr>
            <a:endParaRPr lang="en-US"/>
          </a:p>
          <a:p>
            <a:pPr>
              <a:buSzTx/>
              <a:buFont typeface="ArialMT" charset="0"/>
              <a:buChar char="•"/>
            </a:pPr>
            <a:r>
              <a:rPr lang="en-US" smtClean="0"/>
              <a:t>Circular Transactions </a:t>
            </a:r>
          </a:p>
          <a:p>
            <a:pPr>
              <a:buSzTx/>
              <a:buFont typeface="ArialMT" charset="0"/>
              <a:buChar char="•"/>
            </a:pPr>
            <a:endParaRPr lang="en-US" smtClean="0"/>
          </a:p>
          <a:p>
            <a:pPr>
              <a:buSzTx/>
              <a:buFont typeface="ArialMT" charset="0"/>
              <a:buChar char="•"/>
            </a:pPr>
            <a:r>
              <a:rPr lang="en-US"/>
              <a:t>Investment Plans that Don’t Make Sense </a:t>
            </a:r>
            <a:endParaRPr lang="en-US" smtClean="0"/>
          </a:p>
          <a:p>
            <a:pPr>
              <a:buSzTx/>
              <a:buFont typeface="ArialMT" charset="0"/>
              <a:buChar char="•"/>
            </a:pPr>
            <a:endParaRPr lang="en-US"/>
          </a:p>
          <a:p>
            <a:pPr marL="0" indent="0">
              <a:buSzTx/>
              <a:buNone/>
            </a:pPr>
            <a:endParaRPr lang="en-US"/>
          </a:p>
          <a:p>
            <a:pPr>
              <a:buSzTx/>
              <a:buFont typeface="ArialMT" charset="0"/>
              <a:buChar char="•"/>
            </a:pPr>
            <a:endParaRPr lang="en-US"/>
          </a:p>
          <a:p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9062" y="6071811"/>
            <a:ext cx="2512531" cy="334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Content Placeholder 5" descr="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6429" y="5629332"/>
            <a:ext cx="2150746" cy="1074121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15BE7-6EB1-43AF-8FA4-7DEC1715E76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0242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5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1" nodeType="clickEffect"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6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1" nodeType="clickEffect"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6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0" fill="hold" grpId="1" nodeType="clickEffect"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7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0" fill="hold" grpId="1" nodeType="clickEffect"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8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0" fill="hold" grpId="1" nodeType="clickEffect"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  <p:bldP spid="4" grpId="1" uiExpand="1" build="p" bldLvl="5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>
            <a:normAutofit fontScale="90000"/>
          </a:bodyPr>
          <a:lstStyle/>
          <a:p>
            <a:br>
              <a:rPr lang="en-US" smtClean="0">
                <a:solidFill>
                  <a:schemeClr val="accent3"/>
                </a:solidFill>
              </a:rPr>
            </a:br>
            <a:r>
              <a:rPr lang="en-US" sz="4900" smtClean="0"/>
              <a:t>Implementation Process</a:t>
            </a:r>
            <a:br>
              <a:rPr lang="en-US" sz="4900" u="sng">
                <a:solidFill>
                  <a:schemeClr val="accent3"/>
                </a:solidFill>
              </a:rPr>
            </a:br>
            <a:endParaRPr lang="en-US" sz="4900">
              <a:solidFill>
                <a:schemeClr val="accent3"/>
              </a:solidFill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617864018"/>
              </p:ext>
            </p:extLst>
          </p:nvPr>
        </p:nvGraphicFramePr>
        <p:xfrm>
          <a:off x="2667000" y="667793"/>
          <a:ext cx="6477000" cy="5257800"/>
        </p:xfrm>
        <a:graphic>
          <a:graphicData uri="http://schemas.openxmlformats.org/drawingml/2006/diagram">
            <dgm:relIds xmlns:dgm="http://schemas.openxmlformats.org/drawingml/2006/diagram" r:dm="rId4" r:lo="rId5" r:qs="rId6" r:cs="rId7"/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9062" y="6071811"/>
            <a:ext cx="2512531" cy="334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Content Placeholder 5" descr="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6429" y="5629332"/>
            <a:ext cx="2150746" cy="1074121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15BE7-6EB1-43AF-8FA4-7DEC1715E76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852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7F4AC8E-2560-46CA-BE3D-B422CE90A3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graphicEl>
                                              <a:dgm id="{07F4AC8E-2560-46CA-BE3D-B422CE90A3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graphicEl>
                                              <a:dgm id="{07F4AC8E-2560-46CA-BE3D-B422CE90A3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graphicEl>
                                              <a:dgm id="{07F4AC8E-2560-46CA-BE3D-B422CE90A3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C50E46E-6294-4415-B0E5-FD6DB41260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graphicEl>
                                              <a:dgm id="{2C50E46E-6294-4415-B0E5-FD6DB41260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graphicEl>
                                              <a:dgm id="{2C50E46E-6294-4415-B0E5-FD6DB41260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2C50E46E-6294-4415-B0E5-FD6DB41260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grpId="0" nodeType="withEffect"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B9CB3FF-23DE-44BE-819A-A6C8CEFC1F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graphicEl>
                                              <a:dgm id="{6B9CB3FF-23DE-44BE-819A-A6C8CEFC1F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graphicEl>
                                              <a:dgm id="{6B9CB3FF-23DE-44BE-819A-A6C8CEFC1F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graphicEl>
                                              <a:dgm id="{6B9CB3FF-23DE-44BE-819A-A6C8CEFC1F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F1D71FD-9380-426C-8ED8-8BD550F174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graphicEl>
                                              <a:dgm id="{6F1D71FD-9380-426C-8ED8-8BD550F174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graphicEl>
                                              <a:dgm id="{6F1D71FD-9380-426C-8ED8-8BD550F174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graphicEl>
                                              <a:dgm id="{6F1D71FD-9380-426C-8ED8-8BD550F174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118A9B4-DB7E-4CEA-A9BC-ABF7B4FEA3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graphicEl>
                                              <a:dgm id="{0118A9B4-DB7E-4CEA-A9BC-ABF7B4FEA3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graphicEl>
                                              <a:dgm id="{0118A9B4-DB7E-4CEA-A9BC-ABF7B4FEA3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graphicEl>
                                              <a:dgm id="{0118A9B4-DB7E-4CEA-A9BC-ABF7B4FEA3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65DEC58-F2BE-4E35-B7DD-9A0F1FD62D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>
                                            <p:graphicEl>
                                              <a:dgm id="{A65DEC58-F2BE-4E35-B7DD-9A0F1FD62D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graphicEl>
                                              <a:dgm id="{A65DEC58-F2BE-4E35-B7DD-9A0F1FD62D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>
                                            <p:graphicEl>
                                              <a:dgm id="{A65DEC58-F2BE-4E35-B7DD-9A0F1FD62D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grpId="0" nodeType="withEffect"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E2382E1-6237-46B4-B489-52EF23C0F6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>
                                            <p:graphicEl>
                                              <a:dgm id="{6E2382E1-6237-46B4-B489-52EF23C0F6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>
                                            <p:graphicEl>
                                              <a:dgm id="{6E2382E1-6237-46B4-B489-52EF23C0F6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>
                                            <p:graphicEl>
                                              <a:dgm id="{6E2382E1-6237-46B4-B489-52EF23C0F6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5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clickEffect"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61DDC86-4D85-4AD9-8F54-B737793FD1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>
                                            <p:graphicEl>
                                              <a:dgm id="{161DDC86-4D85-4AD9-8F54-B737793FD1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>
                                            <p:graphicEl>
                                              <a:dgm id="{161DDC86-4D85-4AD9-8F54-B737793FD1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">
                                            <p:graphicEl>
                                              <a:dgm id="{161DDC86-4D85-4AD9-8F54-B737793FD1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0" fill="hold" grpId="0" nodeType="withEffect"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3E1C9F5-8784-418B-ABF5-454F0B5238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">
                                            <p:graphicEl>
                                              <a:dgm id="{B3E1C9F5-8784-418B-ABF5-454F0B5238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">
                                            <p:graphicEl>
                                              <a:dgm id="{B3E1C9F5-8784-418B-ABF5-454F0B5238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">
                                            <p:graphicEl>
                                              <a:dgm id="{B3E1C9F5-8784-418B-ABF5-454F0B5238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6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grpId="0" nodeType="clickEffect"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8259832-C957-4B86-8F7E-6D4A6A7C15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">
                                            <p:graphicEl>
                                              <a:dgm id="{98259832-C957-4B86-8F7E-6D4A6A7C15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">
                                            <p:graphicEl>
                                              <a:dgm id="{98259832-C957-4B86-8F7E-6D4A6A7C15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">
                                            <p:graphicEl>
                                              <a:dgm id="{98259832-C957-4B86-8F7E-6D4A6A7C15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0" fill="hold" grpId="0" nodeType="withEffect"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457D4D7-B5A2-4C20-9207-E037715FEF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">
                                            <p:graphicEl>
                                              <a:dgm id="{8457D4D7-B5A2-4C20-9207-E037715FEF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">
                                            <p:graphicEl>
                                              <a:dgm id="{8457D4D7-B5A2-4C20-9207-E037715FEF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">
                                            <p:graphicEl>
                                              <a:dgm id="{8457D4D7-B5A2-4C20-9207-E037715FEF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7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0" fill="hold" grpId="0" nodeType="clickEffect"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38E1C4A-CD56-42CB-B5D5-EB57ED0EC1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">
                                            <p:graphicEl>
                                              <a:dgm id="{A38E1C4A-CD56-42CB-B5D5-EB57ED0EC1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">
                                            <p:graphicEl>
                                              <a:dgm id="{A38E1C4A-CD56-42CB-B5D5-EB57ED0EC1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">
                                            <p:graphicEl>
                                              <a:dgm id="{A38E1C4A-CD56-42CB-B5D5-EB57ED0EC1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3" presetClass="entr" presetSubtype="0" fill="hold" grpId="0" nodeType="withEffect"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83B5765-2EB3-4E1B-90F2-72C976738E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">
                                            <p:graphicEl>
                                              <a:dgm id="{783B5765-2EB3-4E1B-90F2-72C976738E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">
                                            <p:graphicEl>
                                              <a:dgm id="{783B5765-2EB3-4E1B-90F2-72C976738E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">
                                            <p:graphicEl>
                                              <a:dgm id="{783B5765-2EB3-4E1B-90F2-72C976738E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9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0" fill="hold" grpId="0" nodeType="clickEffect"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D552F8C-78A4-43AF-9960-B883897C71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">
                                            <p:graphicEl>
                                              <a:dgm id="{4D552F8C-78A4-43AF-9960-B883897C71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">
                                            <p:graphicEl>
                                              <a:dgm id="{4D552F8C-78A4-43AF-9960-B883897C71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6">
                                            <p:graphicEl>
                                              <a:dgm id="{4D552F8C-78A4-43AF-9960-B883897C71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0" fill="hold" grpId="0" nodeType="withEffect"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7C80326-C262-4852-ACF0-70D4E60F51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">
                                            <p:graphicEl>
                                              <a:dgm id="{E7C80326-C262-4852-ACF0-70D4E60F51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">
                                            <p:graphicEl>
                                              <a:dgm id="{E7C80326-C262-4852-ACF0-70D4E60F51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">
                                            <p:graphicEl>
                                              <a:dgm id="{E7C80326-C262-4852-ACF0-70D4E60F51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ntr" presetSubtype="0" fill="hold" grpId="0" nodeType="clickEffect"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96F260E-FBE7-4812-9A5E-20B4E5862B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">
                                            <p:graphicEl>
                                              <a:dgm id="{B96F260E-FBE7-4812-9A5E-20B4E5862B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6">
                                            <p:graphicEl>
                                              <a:dgm id="{B96F260E-FBE7-4812-9A5E-20B4E5862B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6">
                                            <p:graphicEl>
                                              <a:dgm id="{B96F260E-FBE7-4812-9A5E-20B4E5862B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3" presetClass="entr" presetSubtype="0" fill="hold" grpId="0" nodeType="withEffect"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0FBEEB7-CD60-408D-A49B-572633B3ED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6">
                                            <p:graphicEl>
                                              <a:dgm id="{B0FBEEB7-CD60-408D-A49B-572633B3ED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6">
                                            <p:graphicEl>
                                              <a:dgm id="{B0FBEEB7-CD60-408D-A49B-572633B3ED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6">
                                            <p:graphicEl>
                                              <a:dgm id="{B0FBEEB7-CD60-408D-A49B-572633B3ED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aphicFrame>
        <p:nvGraphicFramePr>
          <p:cNvPr id="6" name="Diagram 5"/>
          <p:cNvGraphicFramePr/>
          <p:nvPr>
            <p:extLst/>
          </p:nvPr>
        </p:nvGraphicFramePr>
        <p:xfrm>
          <a:off x="2667000" y="914400"/>
          <a:ext cx="6477000" cy="5080000"/>
        </p:xfrm>
        <a:graphic>
          <a:graphicData uri="http://schemas.openxmlformats.org/drawingml/2006/diagram">
            <dgm:relIds xmlns:dgm="http://schemas.openxmlformats.org/drawingml/2006/diagram" r:dm="rId4" r:lo="rId5" r:qs="rId6" r:cs="rId7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096596" y="4806624"/>
            <a:ext cx="350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/>
              <a:t>*Advisors are independent of Oxford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9062" y="6071811"/>
            <a:ext cx="2512531" cy="334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Content Placeholder 5" descr="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6429" y="5629332"/>
            <a:ext cx="2150746" cy="1074121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15BE7-6EB1-43AF-8FA4-7DEC1715E767}" type="slidenum">
              <a:rPr lang="en-US" smtClean="0"/>
              <a:t>22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1921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/>
</p:sld>
</file>

<file path=ppt/slides/slide2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1981200" y="1341438"/>
            <a:ext cx="4040188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mtClean="0"/>
              <a:t>Significant Annual Recurring Revenue</a:t>
            </a:r>
          </a:p>
          <a:p>
            <a:endParaRPr lang="en-US" smtClean="0"/>
          </a:p>
          <a:p>
            <a:r>
              <a:rPr lang="en-US" smtClean="0"/>
              <a:t>Enterprise Risk Exposure</a:t>
            </a:r>
          </a:p>
          <a:p>
            <a:endParaRPr lang="en-US" smtClean="0"/>
          </a:p>
          <a:p>
            <a:r>
              <a:rPr lang="en-US" smtClean="0"/>
              <a:t>Willing to invest time to explore risk management solutions</a:t>
            </a:r>
          </a:p>
          <a:p>
            <a:endParaRPr lang="en-US" smtClean="0"/>
          </a:p>
          <a:p>
            <a:r>
              <a:rPr lang="en-US" smtClean="0"/>
              <a:t>Sophisticated business owner</a:t>
            </a:r>
          </a:p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6169026" y="1341438"/>
            <a:ext cx="4355905" cy="4525963"/>
          </a:xfrm>
        </p:spPr>
        <p:txBody>
          <a:bodyPr>
            <a:normAutofit/>
          </a:bodyPr>
          <a:lstStyle/>
          <a:p>
            <a:r>
              <a:rPr lang="en-US"/>
              <a:t>Across All Industries:</a:t>
            </a:r>
          </a:p>
          <a:p>
            <a:pPr lvl="1"/>
            <a:r>
              <a:rPr lang="en-US"/>
              <a:t>Agriculture</a:t>
            </a:r>
          </a:p>
          <a:p>
            <a:pPr lvl="1"/>
            <a:r>
              <a:rPr lang="en-US" smtClean="0"/>
              <a:t>Transportation/Logistics</a:t>
            </a:r>
            <a:endParaRPr lang="en-US"/>
          </a:p>
          <a:p>
            <a:pPr lvl="1"/>
            <a:r>
              <a:rPr lang="en-US"/>
              <a:t>Construction</a:t>
            </a:r>
          </a:p>
          <a:p>
            <a:pPr lvl="1"/>
            <a:r>
              <a:rPr lang="en-US"/>
              <a:t>Entertainment/Professional Athlete</a:t>
            </a:r>
          </a:p>
          <a:p>
            <a:pPr lvl="1"/>
            <a:r>
              <a:rPr lang="en-US"/>
              <a:t>Medical</a:t>
            </a:r>
          </a:p>
          <a:p>
            <a:pPr lvl="1"/>
            <a:r>
              <a:rPr lang="en-US"/>
              <a:t>Real Estate</a:t>
            </a:r>
          </a:p>
          <a:p>
            <a:pPr lvl="1"/>
            <a:r>
              <a:rPr lang="en-US"/>
              <a:t>IT</a:t>
            </a:r>
          </a:p>
          <a:p>
            <a:pPr lvl="1"/>
            <a:r>
              <a:rPr lang="en-US"/>
              <a:t>Oil Drilling</a:t>
            </a:r>
          </a:p>
          <a:p>
            <a:pPr lvl="1"/>
            <a:r>
              <a:rPr lang="en-US"/>
              <a:t>Manufacturing</a:t>
            </a:r>
          </a:p>
          <a:p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9062" y="6071811"/>
            <a:ext cx="2512531" cy="334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Content Placeholder 5" descr="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6429" y="5629332"/>
            <a:ext cx="2150746" cy="1074121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15BE7-6EB1-43AF-8FA4-7DEC1715E767}" type="slidenum">
              <a:rPr lang="en-US" smtClean="0"/>
              <a:t>23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627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" nodeType="clickEffect"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1" nodeType="withEffect"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1" nodeType="withEffect"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1" nodeType="withEffect"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1" nodeType="withEffect"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1" nodeType="withEffect"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1" nodeType="withEffect"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1" nodeType="withEffect"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1" nodeType="withEffect"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1" nodeType="withEffect"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 bldLvl="5"/>
      <p:bldP spid="5" grpId="1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96044" y="0"/>
            <a:ext cx="8614756" cy="1143000"/>
          </a:xfrm>
        </p:spPr>
        <p:txBody>
          <a:bodyPr>
            <a:noAutofit/>
          </a:bodyPr>
          <a:lstStyle/>
          <a:p>
            <a:r>
              <a:rPr lang="en-US" smtClean="0"/>
              <a:t>How to Build a Conservative Captive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981200" y="1295401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285750" indent="-285750" algn="just"/>
            <a:r>
              <a:rPr lang="en-US">
                <a:latin typeface="Calibri" pitchFamily="34" charset="0"/>
              </a:rPr>
              <a:t>Design </a:t>
            </a:r>
            <a:r>
              <a:rPr lang="en-US" smtClean="0">
                <a:latin typeface="Calibri" pitchFamily="34" charset="0"/>
              </a:rPr>
              <a:t>with </a:t>
            </a:r>
            <a:r>
              <a:rPr lang="en-US">
                <a:latin typeface="Calibri" pitchFamily="34" charset="0"/>
              </a:rPr>
              <a:t>risk management as the primary </a:t>
            </a:r>
            <a:r>
              <a:rPr lang="en-US" smtClean="0">
                <a:latin typeface="Calibri" pitchFamily="34" charset="0"/>
              </a:rPr>
              <a:t>focus</a:t>
            </a:r>
          </a:p>
          <a:p>
            <a:pPr marL="285750" indent="-285750" algn="just"/>
            <a:endParaRPr lang="en-US">
              <a:latin typeface="Calibri" pitchFamily="34" charset="0"/>
            </a:endParaRPr>
          </a:p>
          <a:p>
            <a:pPr marL="285750" indent="-285750" algn="just"/>
            <a:r>
              <a:rPr lang="en-US" smtClean="0">
                <a:latin typeface="Calibri" pitchFamily="34" charset="0"/>
              </a:rPr>
              <a:t>Adhere </a:t>
            </a:r>
            <a:r>
              <a:rPr lang="en-US">
                <a:latin typeface="Calibri" pitchFamily="34" charset="0"/>
              </a:rPr>
              <a:t>to IRS Revenue Rulings and all available guidance </a:t>
            </a:r>
          </a:p>
          <a:p>
            <a:pPr marL="285750" indent="-285750" algn="just"/>
            <a:endParaRPr lang="en-US">
              <a:latin typeface="Calibri" pitchFamily="34" charset="0"/>
            </a:endParaRPr>
          </a:p>
          <a:p>
            <a:pPr marL="285750" indent="-285750" algn="just"/>
            <a:r>
              <a:rPr lang="en-US">
                <a:latin typeface="Calibri" pitchFamily="34" charset="0"/>
              </a:rPr>
              <a:t>Assure that the captive is operated as a bona fide property &amp; casualty insurance company with meaningful claims </a:t>
            </a:r>
            <a:endParaRPr lang="en-US" smtClean="0">
              <a:latin typeface="Calibri" pitchFamily="34" charset="0"/>
            </a:endParaRPr>
          </a:p>
          <a:p>
            <a:pPr marL="285750" indent="-285750" algn="just"/>
            <a:endParaRPr lang="en-US">
              <a:latin typeface="Calibri" pitchFamily="34" charset="0"/>
            </a:endParaRPr>
          </a:p>
          <a:p>
            <a:pPr marL="285750" indent="-285750"/>
            <a:r>
              <a:rPr lang="en-US" smtClean="0">
                <a:latin typeface="Calibri" pitchFamily="34" charset="0"/>
              </a:rPr>
              <a:t>Underwrite </a:t>
            </a:r>
            <a:r>
              <a:rPr lang="en-US">
                <a:latin typeface="Calibri" pitchFamily="34" charset="0"/>
              </a:rPr>
              <a:t>policies that offer </a:t>
            </a:r>
            <a:r>
              <a:rPr lang="en-US" smtClean="0">
                <a:latin typeface="Calibri" pitchFamily="34" charset="0"/>
              </a:rPr>
              <a:t>coverage </a:t>
            </a:r>
            <a:r>
              <a:rPr lang="en-US">
                <a:latin typeface="Calibri" pitchFamily="34" charset="0"/>
              </a:rPr>
              <a:t>at appropriate premium levels</a:t>
            </a:r>
          </a:p>
          <a:p>
            <a:pPr marL="285750" indent="-285750" algn="just"/>
            <a:endParaRPr lang="en-US" smtClean="0">
              <a:latin typeface="Calibri" pitchFamily="34" charset="0"/>
            </a:endParaRPr>
          </a:p>
          <a:p>
            <a:pPr marL="285750" indent="-285750" algn="just"/>
            <a:r>
              <a:rPr lang="en-US" smtClean="0">
                <a:latin typeface="Calibri" pitchFamily="34" charset="0"/>
              </a:rPr>
              <a:t>Avoid </a:t>
            </a:r>
            <a:r>
              <a:rPr lang="en-US">
                <a:latin typeface="Calibri" pitchFamily="34" charset="0"/>
              </a:rPr>
              <a:t>structures that are “too good to be true” in order to generate predictable </a:t>
            </a:r>
            <a:r>
              <a:rPr lang="en-US" smtClean="0">
                <a:latin typeface="Calibri" pitchFamily="34" charset="0"/>
              </a:rPr>
              <a:t>results</a:t>
            </a:r>
            <a:endParaRPr lang="en-US">
              <a:latin typeface="Calibri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9062" y="6071811"/>
            <a:ext cx="2512531" cy="334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Content Placeholder 5" descr="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6429" y="5629332"/>
            <a:ext cx="2150746" cy="1074121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15BE7-6EB1-43AF-8FA4-7DEC1715E76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7729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Questions?</a:t>
            </a:r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838200" y="2000312"/>
            <a:ext cx="10515600" cy="2552615"/>
            <a:chOff x="838200" y="2934394"/>
            <a:chExt cx="10515600" cy="2552615"/>
          </a:xfrm>
        </p:grpSpPr>
        <p:sp>
          <p:nvSpPr>
            <p:cNvPr id="6" name="Content Placeholder 2"/>
            <p:cNvSpPr txBox="1"/>
            <p:nvPr/>
          </p:nvSpPr>
          <p:spPr>
            <a:xfrm>
              <a:off x="838200" y="2951021"/>
              <a:ext cx="5181600" cy="253598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lnSpcReduction="100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anose="020b0604020202020204" pitchFamily="34" charset="0"/>
                <a:buNone/>
              </a:pPr>
              <a:r>
                <a:rPr lang="en-US" sz="2400" smtClean="0"/>
                <a:t>Jeffrey K. Simpson</a:t>
              </a:r>
            </a:p>
            <a:p>
              <a:pPr marL="0" indent="0" algn="ctr">
                <a:buFont typeface="Arial" panose="020b0604020202020204" pitchFamily="34" charset="0"/>
                <a:buNone/>
              </a:pPr>
              <a:r>
                <a:rPr lang="en-US" sz="2400" smtClean="0"/>
                <a:t>Gordon, Fournaris &amp; Mammarella, P.A.</a:t>
              </a:r>
            </a:p>
            <a:p>
              <a:pPr marL="109728" indent="0" algn="ctr">
                <a:buFont typeface="Arial" panose="020b0604020202020204" pitchFamily="34" charset="0"/>
                <a:buNone/>
              </a:pPr>
              <a:r>
                <a:rPr lang="en-US" sz="2400" smtClean="0"/>
                <a:t>JSimpson@gfmlaw.com</a:t>
              </a:r>
            </a:p>
            <a:p>
              <a:pPr marL="109728" indent="0" algn="ctr">
                <a:buFont typeface="Arial" panose="020b0604020202020204" pitchFamily="34" charset="0"/>
                <a:buNone/>
              </a:pPr>
              <a:r>
                <a:rPr lang="en-US" sz="2400" smtClean="0"/>
                <a:t>(302) 652-2900</a:t>
              </a:r>
            </a:p>
            <a:p>
              <a:pPr marL="109728" indent="0" algn="ctr">
                <a:buFont typeface="Arial" panose="020b0604020202020204" pitchFamily="34" charset="0"/>
                <a:buNone/>
              </a:pPr>
              <a:r>
                <a:rPr lang="en-US" sz="2400" smtClean="0"/>
                <a:t>www.gfmlaw.com </a:t>
              </a:r>
            </a:p>
            <a:p>
              <a:pPr marL="109728" indent="0" algn="ctr">
                <a:buFont typeface="Arial" panose="020b0604020202020204" pitchFamily="34" charset="0"/>
                <a:buNone/>
              </a:pPr>
              <a:r>
                <a:rPr lang="en-US" sz="2400" smtClean="0"/>
                <a:t>@JeffreyKSimpson</a:t>
              </a:r>
            </a:p>
            <a:p>
              <a:pPr marL="0" indent="0">
                <a:buFont typeface="Arial" panose="020b0604020202020204" pitchFamily="34" charset="0"/>
                <a:buNone/>
              </a:pPr>
              <a:endParaRPr lang="en-US" sz="2400" smtClean="0"/>
            </a:p>
            <a:p>
              <a:pPr marL="0" indent="0">
                <a:buFont typeface="Arial" panose="020b0604020202020204" pitchFamily="34" charset="0"/>
                <a:buNone/>
              </a:pPr>
              <a:endParaRPr lang="en-US"/>
            </a:p>
          </p:txBody>
        </p:sp>
        <p:sp>
          <p:nvSpPr>
            <p:cNvPr id="7" name="Content Placeholder 3"/>
            <p:cNvSpPr txBox="1"/>
            <p:nvPr/>
          </p:nvSpPr>
          <p:spPr>
            <a:xfrm>
              <a:off x="6172200" y="2934394"/>
              <a:ext cx="5181600" cy="2535988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anose="020b0604020202020204" pitchFamily="34" charset="0"/>
                <a:buNone/>
              </a:pPr>
              <a:r>
                <a:rPr lang="en-US" sz="2400" smtClean="0"/>
                <a:t>David M. DiMayo</a:t>
              </a:r>
            </a:p>
            <a:p>
              <a:pPr marL="0" indent="0" algn="ctr">
                <a:buFont typeface="Arial" panose="020b0604020202020204" pitchFamily="34" charset="0"/>
                <a:buNone/>
              </a:pPr>
              <a:r>
                <a:rPr lang="en-US" sz="2400" smtClean="0"/>
                <a:t>Oxford Risk Management Group</a:t>
              </a:r>
            </a:p>
            <a:p>
              <a:pPr marL="0" indent="0" algn="ctr">
                <a:buFont typeface="Arial" panose="020b0604020202020204" pitchFamily="34" charset="0"/>
                <a:buNone/>
              </a:pPr>
              <a:r>
                <a:rPr lang="en-US" sz="2400" smtClean="0"/>
                <a:t>DDiMayo@OxfordRMG.com</a:t>
              </a:r>
            </a:p>
            <a:p>
              <a:pPr marL="0" indent="0" algn="ctr">
                <a:buFont typeface="Arial" panose="020b0604020202020204" pitchFamily="34" charset="0"/>
                <a:buNone/>
              </a:pPr>
              <a:r>
                <a:rPr lang="en-US" sz="2400" smtClean="0"/>
                <a:t>(410) 472-6490</a:t>
              </a:r>
            </a:p>
            <a:p>
              <a:pPr marL="0" indent="0" algn="ctr">
                <a:buFont typeface="Arial" panose="020b0604020202020204" pitchFamily="34" charset="0"/>
                <a:buNone/>
              </a:pPr>
              <a:r>
                <a:rPr lang="en-US" sz="2400" smtClean="0"/>
                <a:t>www.OxfordRMG.com</a:t>
              </a:r>
            </a:p>
            <a:p>
              <a:pPr marL="0" indent="0" algn="ctr">
                <a:buFont typeface="Arial" panose="020b0604020202020204" pitchFamily="34" charset="0"/>
                <a:buNone/>
              </a:pPr>
              <a:endParaRPr lang="en-US" sz="2400" smtClean="0"/>
            </a:p>
            <a:p>
              <a:pPr marL="0" indent="0">
                <a:buFont typeface="Arial" panose="020b0604020202020204" pitchFamily="34" charset="0"/>
                <a:buNone/>
              </a:pPr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161694" y="5046150"/>
            <a:ext cx="9121147" cy="1313409"/>
            <a:chOff x="1161694" y="5353388"/>
            <a:chExt cx="9121147" cy="1313409"/>
          </a:xfrm>
        </p:grpSpPr>
        <p:pic>
          <p:nvPicPr>
            <p:cNvPr id="8" name="Picture 7" descr="Oxfordlogo-tag-large-T.EPS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96598" y="5353388"/>
              <a:ext cx="2886243" cy="1313409"/>
            </a:xfrm>
            <a:prstGeom prst="rect">
              <a:avLst/>
            </a:prstGeom>
          </p:spPr>
        </p:pic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61694" y="5837539"/>
              <a:ext cx="4272064" cy="5688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15BE7-6EB1-43AF-8FA4-7DEC1715E76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620321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/>
              <a:t>What is a Captive?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775991"/>
            <a:ext cx="8763000" cy="4876800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en-US" sz="8800">
              <a:solidFill>
                <a:schemeClr val="accent3"/>
              </a:solidFill>
            </a:endParaRPr>
          </a:p>
          <a:p>
            <a:pPr marL="0" indent="0" algn="ctr">
              <a:buNone/>
            </a:pPr>
            <a:endParaRPr lang="en-US" sz="8800">
              <a:solidFill>
                <a:schemeClr val="accent3"/>
              </a:solidFill>
            </a:endParaRPr>
          </a:p>
          <a:p>
            <a:pPr algn="just"/>
            <a:r>
              <a:rPr lang="en-US" sz="9600"/>
              <a:t>Property &amp; Casualty Insurance Company</a:t>
            </a:r>
          </a:p>
          <a:p>
            <a:pPr algn="just"/>
            <a:endParaRPr lang="en-US" sz="9600"/>
          </a:p>
          <a:p>
            <a:pPr algn="just"/>
            <a:r>
              <a:rPr lang="en-US" sz="9600"/>
              <a:t>A risk management tool utilized to cover the unique risks of an operating company</a:t>
            </a:r>
          </a:p>
          <a:p>
            <a:pPr marL="0" indent="0" algn="just">
              <a:buNone/>
            </a:pPr>
            <a:endParaRPr lang="en-US" sz="9600"/>
          </a:p>
          <a:p>
            <a:pPr algn="just"/>
            <a:r>
              <a:rPr lang="en-US" sz="9600"/>
              <a:t>Provides coverage for specialized risks which may not be available or may be too costly to obtain through traditional insurance providers</a:t>
            </a:r>
          </a:p>
          <a:p>
            <a:pPr algn="just"/>
            <a:endParaRPr lang="en-US" sz="9600"/>
          </a:p>
          <a:p>
            <a:pPr algn="just"/>
            <a:r>
              <a:rPr lang="en-US" sz="9600"/>
              <a:t>A bona fide insurance company, subject to approval and regulatory oversight by the insurance regulators in a chosen domicile</a:t>
            </a:r>
          </a:p>
          <a:p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9062" y="6071811"/>
            <a:ext cx="2512531" cy="334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Content Placeholder 5" descr="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6429" y="5629332"/>
            <a:ext cx="2150746" cy="1074121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15BE7-6EB1-43AF-8FA4-7DEC1715E76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757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Common Types of Captive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0454" y="1825625"/>
            <a:ext cx="6843346" cy="4351338"/>
          </a:xfrm>
        </p:spPr>
        <p:txBody>
          <a:bodyPr/>
          <a:lstStyle/>
          <a:p>
            <a:r>
              <a:rPr lang="en-US" smtClean="0"/>
              <a:t>Member Owned Group</a:t>
            </a:r>
          </a:p>
          <a:p>
            <a:pPr algn="ctr"/>
            <a:endParaRPr lang="en-US" smtClean="0"/>
          </a:p>
          <a:p>
            <a:r>
              <a:rPr lang="en-US" smtClean="0"/>
              <a:t>Risk Retention Group  </a:t>
            </a:r>
          </a:p>
          <a:p>
            <a:pPr algn="ctr"/>
            <a:endParaRPr lang="en-US"/>
          </a:p>
          <a:p>
            <a:r>
              <a:rPr lang="en-US" smtClean="0"/>
              <a:t>Traditional Pure Captive</a:t>
            </a:r>
          </a:p>
          <a:p>
            <a:pPr algn="ctr"/>
            <a:endParaRPr lang="en-US" smtClean="0"/>
          </a:p>
          <a:p>
            <a:r>
              <a:rPr lang="en-US" smtClean="0"/>
              <a:t>Enterprise Risk Captive</a:t>
            </a:r>
          </a:p>
          <a:p>
            <a:pPr marL="0" indent="0">
              <a:buNone/>
            </a:pPr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9062" y="6071811"/>
            <a:ext cx="2512531" cy="334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Content Placeholder 5" descr="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6429" y="5629332"/>
            <a:ext cx="2150746" cy="1074121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 rot="20933483">
            <a:off x="1296784" y="3965170"/>
            <a:ext cx="1620983" cy="1504603"/>
          </a:xfrm>
          <a:prstGeom prst="ellipse">
            <a:avLst/>
          </a:prstGeom>
          <a:ln w="44450">
            <a:solidFill>
              <a:srgbClr val="A8363E"/>
            </a:solidFill>
          </a:ln>
        </p:spPr>
        <p:style>
          <a:lnRef idx="2">
            <a:schemeClr val="accent1">
              <a:shade val="50000"/>
            </a:schemeClr>
          </a:lnRef>
          <a:fillRef idx="4294967295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rgbClr val="A8363E"/>
                </a:solidFill>
              </a:rPr>
              <a:t>Today’s</a:t>
            </a:r>
          </a:p>
          <a:p>
            <a:pPr algn="ctr"/>
            <a:r>
              <a:rPr lang="en-US" smtClean="0">
                <a:solidFill>
                  <a:srgbClr val="A8363E"/>
                </a:solidFill>
              </a:rPr>
              <a:t>Focus!</a:t>
            </a:r>
            <a:endParaRPr lang="en-US">
              <a:solidFill>
                <a:srgbClr val="A8363E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 rot="728003">
            <a:off x="2945004" y="4626065"/>
            <a:ext cx="1367696" cy="631767"/>
          </a:xfrm>
          <a:prstGeom prst="rightArrow">
            <a:avLst/>
          </a:prstGeom>
          <a:solidFill>
            <a:srgbClr val="A8363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FC15BE7-6EB1-43AF-8FA4-7DEC1715E76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028150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an Enterprise Risk Captive?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Serves private company/family held business</a:t>
            </a:r>
          </a:p>
          <a:p>
            <a:r>
              <a:rPr lang="en-US" smtClean="0"/>
              <a:t>Covers non-traditional risks and gaps in commercial coverage</a:t>
            </a:r>
          </a:p>
          <a:p>
            <a:r>
              <a:rPr lang="en-US" smtClean="0"/>
              <a:t>Elects special treatment under IRC Section 831(b)</a:t>
            </a:r>
          </a:p>
          <a:p>
            <a:r>
              <a:rPr lang="en-US" smtClean="0"/>
              <a:t>Also may be called</a:t>
            </a:r>
          </a:p>
          <a:p>
            <a:pPr lvl="1"/>
            <a:r>
              <a:rPr lang="en-US" smtClean="0"/>
              <a:t>Small Captive</a:t>
            </a:r>
          </a:p>
          <a:p>
            <a:pPr lvl="1"/>
            <a:r>
              <a:rPr lang="en-US" smtClean="0"/>
              <a:t>Micro-Captive</a:t>
            </a:r>
          </a:p>
          <a:p>
            <a:pPr lvl="1"/>
            <a:r>
              <a:rPr lang="en-US" smtClean="0"/>
              <a:t>831(b) Captive</a:t>
            </a:r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9062" y="6071811"/>
            <a:ext cx="2512531" cy="334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Content Placeholder 5" descr="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6429" y="5629332"/>
            <a:ext cx="2150746" cy="1074121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15BE7-6EB1-43AF-8FA4-7DEC1715E76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331256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are non-traditional risks?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9617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mtClean="0"/>
              <a:t>Traditional Risks – things typically covered</a:t>
            </a:r>
          </a:p>
          <a:p>
            <a:pPr lvl="1"/>
            <a:r>
              <a:rPr lang="en-US" smtClean="0"/>
              <a:t>Workers Comp</a:t>
            </a:r>
          </a:p>
          <a:p>
            <a:pPr lvl="1"/>
            <a:r>
              <a:rPr lang="en-US" smtClean="0"/>
              <a:t>Auto</a:t>
            </a:r>
          </a:p>
          <a:p>
            <a:pPr lvl="1"/>
            <a:r>
              <a:rPr lang="en-US" smtClean="0"/>
              <a:t>General Liability</a:t>
            </a:r>
          </a:p>
          <a:p>
            <a:pPr lvl="1"/>
            <a:r>
              <a:rPr lang="en-US" smtClean="0"/>
              <a:t>Professional Liability</a:t>
            </a:r>
          </a:p>
          <a:p>
            <a:pPr lvl="1"/>
            <a:r>
              <a:rPr lang="en-US" smtClean="0"/>
              <a:t>Property Damage</a:t>
            </a:r>
          </a:p>
          <a:p>
            <a:pPr marL="0" indent="0">
              <a:buNone/>
            </a:pPr>
            <a:r>
              <a:rPr lang="en-US" smtClean="0"/>
              <a:t>Non-Traditional Risks – things </a:t>
            </a:r>
            <a:r>
              <a:rPr lang="en-US" u="sng" smtClean="0"/>
              <a:t>NOT</a:t>
            </a:r>
            <a:r>
              <a:rPr lang="en-US" smtClean="0"/>
              <a:t> typically covered</a:t>
            </a:r>
          </a:p>
          <a:p>
            <a:pPr lvl="1"/>
            <a:r>
              <a:rPr lang="en-US" smtClean="0"/>
              <a:t>Exposed but uninsured</a:t>
            </a:r>
          </a:p>
          <a:p>
            <a:pPr lvl="1"/>
            <a:r>
              <a:rPr lang="en-US" smtClean="0"/>
              <a:t>Loss of business income</a:t>
            </a:r>
          </a:p>
          <a:p>
            <a:pPr lvl="1"/>
            <a:r>
              <a:rPr lang="en-US" smtClean="0"/>
              <a:t>Gaps in commercial coverage</a:t>
            </a:r>
          </a:p>
          <a:p>
            <a:pPr lvl="2"/>
            <a:r>
              <a:rPr lang="en-US" smtClean="0"/>
              <a:t>Deductibles</a:t>
            </a:r>
          </a:p>
          <a:p>
            <a:pPr lvl="2"/>
            <a:r>
              <a:rPr lang="en-US" smtClean="0"/>
              <a:t>Exclusions</a:t>
            </a:r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9062" y="6071811"/>
            <a:ext cx="2512531" cy="334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Content Placeholder 5" descr="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6429" y="5629332"/>
            <a:ext cx="2150746" cy="1074121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15BE7-6EB1-43AF-8FA4-7DEC1715E76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274244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457201"/>
            <a:ext cx="8229600" cy="1295400"/>
          </a:xfrm>
        </p:spPr>
        <p:txBody>
          <a:bodyPr>
            <a:noAutofit/>
          </a:bodyPr>
          <a:lstStyle/>
          <a:p>
            <a:pPr algn="ctr"/>
            <a:r>
              <a:rPr lang="en-US" sz="4000"/>
              <a:t>Insurable Risks That May Result in </a:t>
            </a:r>
            <a:br>
              <a:rPr lang="en-US" sz="4000"/>
            </a:br>
            <a:r>
              <a:rPr lang="en-US" sz="4000"/>
              <a:t>Loss of Business Income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1200" y="1905001"/>
            <a:ext cx="4038600" cy="4221163"/>
          </a:xfrm>
        </p:spPr>
        <p:txBody>
          <a:bodyPr>
            <a:normAutofit/>
          </a:bodyPr>
          <a:lstStyle/>
          <a:p>
            <a:r>
              <a:rPr lang="en-US" sz="2400"/>
              <a:t>Business Interruption</a:t>
            </a:r>
          </a:p>
          <a:p>
            <a:r>
              <a:rPr lang="en-US" sz="2400"/>
              <a:t>Contract Penalty and Failure to Perform on Contract</a:t>
            </a:r>
          </a:p>
          <a:p>
            <a:r>
              <a:rPr lang="en-US" sz="2400"/>
              <a:t>Deductible Reimbursement</a:t>
            </a:r>
          </a:p>
          <a:p>
            <a:r>
              <a:rPr lang="en-US" sz="2400"/>
              <a:t>Defense Cost Reimbursement</a:t>
            </a:r>
          </a:p>
          <a:p>
            <a:r>
              <a:rPr lang="en-US" sz="2400"/>
              <a:t>Difference in Conditions</a:t>
            </a:r>
          </a:p>
          <a:p>
            <a:pPr marL="0" indent="0">
              <a:buNone/>
            </a:pP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1"/>
            <a:ext cx="4038600" cy="4297363"/>
          </a:xfrm>
        </p:spPr>
        <p:txBody>
          <a:bodyPr>
            <a:normAutofit/>
          </a:bodyPr>
          <a:lstStyle/>
          <a:p>
            <a:r>
              <a:rPr lang="en-US" sz="2400"/>
              <a:t>Mechanical Breakdown</a:t>
            </a:r>
          </a:p>
          <a:p>
            <a:r>
              <a:rPr lang="en-US" sz="2400"/>
              <a:t>Loss of Key Employee</a:t>
            </a:r>
          </a:p>
          <a:p>
            <a:r>
              <a:rPr lang="en-US" sz="2400"/>
              <a:t>Loss of Licensure</a:t>
            </a:r>
          </a:p>
          <a:p>
            <a:r>
              <a:rPr lang="en-US" sz="2400"/>
              <a:t>Legislative and Regulatory Changes</a:t>
            </a:r>
          </a:p>
          <a:p>
            <a:r>
              <a:rPr lang="en-US" sz="2400"/>
              <a:t>Reputational Risk</a:t>
            </a:r>
          </a:p>
          <a:p>
            <a:r>
              <a:rPr lang="en-US" sz="2400"/>
              <a:t>Suppliers/Supply Chain Interruption</a:t>
            </a:r>
          </a:p>
          <a:p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9062" y="6071811"/>
            <a:ext cx="2512531" cy="334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Content Placeholder 5" descr="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6429" y="5629332"/>
            <a:ext cx="2150746" cy="1074121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15BE7-6EB1-43AF-8FA4-7DEC1715E76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999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4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5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/>
              <a:t>Basic Captive Structure</a:t>
            </a:r>
          </a:p>
        </p:txBody>
      </p:sp>
      <p:sp>
        <p:nvSpPr>
          <p:cNvPr id="6" name="Flowchart: Alternate Process 5"/>
          <p:cNvSpPr/>
          <p:nvPr/>
        </p:nvSpPr>
        <p:spPr bwMode="auto">
          <a:xfrm>
            <a:off x="2667000" y="3886201"/>
            <a:ext cx="2081892" cy="1128579"/>
          </a:xfrm>
          <a:prstGeom prst="flowChartAlternateProcess">
            <a:avLst/>
          </a:prstGeom>
          <a:solidFill>
            <a:srgbClr val="9BBB59">
              <a:lumMod val="75000"/>
            </a:srgbClr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kern="0">
                <a:solidFill>
                  <a:prstClr val="white"/>
                </a:solidFill>
              </a:rPr>
              <a:t>Operating       Company</a:t>
            </a:r>
          </a:p>
        </p:txBody>
      </p:sp>
      <p:sp>
        <p:nvSpPr>
          <p:cNvPr id="9" name="Flowchart: Alternate Process 8"/>
          <p:cNvSpPr/>
          <p:nvPr/>
        </p:nvSpPr>
        <p:spPr bwMode="auto">
          <a:xfrm>
            <a:off x="7233557" y="3877713"/>
            <a:ext cx="2091418" cy="1137066"/>
          </a:xfrm>
          <a:prstGeom prst="flowChartAlternateProcess">
            <a:avLst/>
          </a:prstGeom>
          <a:solidFill>
            <a:srgbClr val="E87A0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rgbClr val="FFFFFF"/>
                </a:solidFill>
              </a:rPr>
              <a:t>Captive Insurance Company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4748892" y="1795236"/>
            <a:ext cx="2484666" cy="890818"/>
            <a:chOff x="4125685" y="1299933"/>
            <a:chExt cx="2484666" cy="890818"/>
          </a:xfrm>
        </p:grpSpPr>
        <p:sp>
          <p:nvSpPr>
            <p:cNvPr id="11" name="Rounded Rectangle 10"/>
            <p:cNvSpPr/>
            <p:nvPr/>
          </p:nvSpPr>
          <p:spPr>
            <a:xfrm>
              <a:off x="4125685" y="1299933"/>
              <a:ext cx="2484665" cy="890818"/>
            </a:xfrm>
            <a:prstGeom prst="roundRect">
              <a:avLst>
                <a:gd name="adj" fmla="val 10000"/>
              </a:avLst>
            </a:prstGeom>
            <a:solidFill>
              <a:srgbClr val="0456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12" name="Rounded Rectangle 4"/>
            <p:cNvSpPr/>
            <p:nvPr/>
          </p:nvSpPr>
          <p:spPr>
            <a:xfrm>
              <a:off x="4125685" y="1393137"/>
              <a:ext cx="2484666" cy="760083"/>
            </a:xfrm>
            <a:prstGeom prst="rect">
              <a:avLst/>
            </a:prstGeom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>
                  <a:solidFill>
                    <a:srgbClr val="FFFFFF"/>
                  </a:solidFill>
                </a:rPr>
                <a:t>Shareholders</a:t>
              </a:r>
            </a:p>
          </p:txBody>
        </p:sp>
      </p:grpSp>
      <p:cxnSp>
        <p:nvCxnSpPr>
          <p:cNvPr id="13" name="Straight Connector 12"/>
          <p:cNvCxnSpPr>
            <a:endCxn id="6" idx="0"/>
          </p:cNvCxnSpPr>
          <p:nvPr/>
        </p:nvCxnSpPr>
        <p:spPr>
          <a:xfrm flipH="1">
            <a:off x="3707946" y="2698828"/>
            <a:ext cx="1040946" cy="118737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9" idx="0"/>
          </p:cNvCxnSpPr>
          <p:nvPr/>
        </p:nvCxnSpPr>
        <p:spPr>
          <a:xfrm>
            <a:off x="7233478" y="2698829"/>
            <a:ext cx="1045789" cy="1178885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943475" y="3830088"/>
            <a:ext cx="2047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Insurance Premium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943475" y="4420256"/>
            <a:ext cx="2047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Insurance Coverage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4777678" y="4239429"/>
            <a:ext cx="2443997" cy="9995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4777678" y="4789588"/>
            <a:ext cx="2408259" cy="9996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9062" y="6071811"/>
            <a:ext cx="2512531" cy="334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Content Placeholder 5" descr="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6429" y="5629332"/>
            <a:ext cx="2150746" cy="1074121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15BE7-6EB1-43AF-8FA4-7DEC1715E76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1608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82883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smtClean="0"/>
              <a:t>Why Implement a Captive?</a:t>
            </a:r>
            <a:br>
              <a:rPr lang="en-US" sz="4000" smtClean="0"/>
            </a:br>
            <a:r>
              <a:rPr lang="en-US" sz="4000" smtClean="0"/>
              <a:t>Risk Management and Other Benefits</a:t>
            </a:r>
            <a:endParaRPr lang="en-US" sz="400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92867"/>
            <a:ext cx="5181600" cy="4351338"/>
          </a:xfrm>
        </p:spPr>
        <p:txBody>
          <a:bodyPr>
            <a:normAutofit fontScale="77500" lnSpcReduction="20000"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/>
              <a:t>Greater Control over Claims </a:t>
            </a:r>
            <a:endParaRPr lang="en-US" smtClean="0"/>
          </a:p>
          <a:p>
            <a:pPr lvl="0">
              <a:spcBef>
                <a:spcPts val="600"/>
              </a:spcBef>
              <a:spcAft>
                <a:spcPts val="600"/>
              </a:spcAft>
            </a:pPr>
            <a:endParaRPr lang="en-US"/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mtClean="0"/>
              <a:t>Fill Gaps in Existing Coverage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endParaRPr lang="en-US"/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mtClean="0"/>
              <a:t>Underwriting Flexibility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/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mtClean="0"/>
              <a:t>Incentive for Loss </a:t>
            </a:r>
            <a:r>
              <a:rPr lang="en-US"/>
              <a:t>Control </a:t>
            </a:r>
            <a:endParaRPr lang="en-US" smtClean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/>
              <a:t>Reduced Insurance Costs </a:t>
            </a:r>
            <a:endParaRPr lang="en-US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/>
              <a:t>Capture Underwriting Profit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/>
          </a:p>
          <a:p>
            <a:pPr lvl="0">
              <a:spcBef>
                <a:spcPts val="600"/>
              </a:spcBef>
              <a:spcAft>
                <a:spcPts val="600"/>
              </a:spcAft>
            </a:pP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172200" y="1600201"/>
            <a:ext cx="43434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smtClean="0"/>
              <a:t>Pricing </a:t>
            </a:r>
            <a:r>
              <a:rPr lang="en-US"/>
              <a:t>Stability </a:t>
            </a:r>
            <a:endParaRPr lang="en-US" smtClean="0"/>
          </a:p>
          <a:p>
            <a:pPr marL="0" indent="0">
              <a:buNone/>
            </a:pPr>
            <a:endParaRPr lang="en-US"/>
          </a:p>
          <a:p>
            <a:pPr lvl="0"/>
            <a:r>
              <a:rPr lang="en-US" smtClean="0"/>
              <a:t>Purchase </a:t>
            </a:r>
            <a:r>
              <a:rPr lang="en-US"/>
              <a:t>Based on Need </a:t>
            </a:r>
            <a:endParaRPr lang="en-US" smtClean="0"/>
          </a:p>
          <a:p>
            <a:pPr marL="0" indent="0">
              <a:buNone/>
            </a:pPr>
            <a:endParaRPr lang="en-US"/>
          </a:p>
          <a:p>
            <a:pPr lvl="0"/>
            <a:r>
              <a:rPr lang="en-US" smtClean="0"/>
              <a:t>Investment </a:t>
            </a:r>
            <a:r>
              <a:rPr lang="en-US"/>
              <a:t>Income </a:t>
            </a:r>
            <a:endParaRPr lang="en-US" smtClean="0"/>
          </a:p>
          <a:p>
            <a:endParaRPr lang="en-US" smtClean="0"/>
          </a:p>
          <a:p>
            <a:r>
              <a:rPr lang="en-US"/>
              <a:t>Access Reinsurance Market</a:t>
            </a:r>
          </a:p>
          <a:p>
            <a:pPr lvl="0"/>
            <a:endParaRPr lang="en-US" smtClean="0"/>
          </a:p>
          <a:p>
            <a:pPr lvl="0"/>
            <a:r>
              <a:rPr lang="en-US" smtClean="0"/>
              <a:t>Improved </a:t>
            </a:r>
            <a:r>
              <a:rPr lang="en-US"/>
              <a:t>Claims Review and Processing </a:t>
            </a:r>
          </a:p>
          <a:p>
            <a:pPr marL="0" indent="0">
              <a:buNone/>
            </a:pPr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9062" y="6071811"/>
            <a:ext cx="2512531" cy="334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Content Placeholder 5" descr="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6429" y="5629332"/>
            <a:ext cx="2150746" cy="1074121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15BE7-6EB1-43AF-8FA4-7DEC1715E76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4650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4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5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6.07.15"/>
  <p:tag name="AS_TITLE" val="Aspose.Slides for .NET 4.0"/>
  <p:tag name="AS_VERSION" val="16.6.0.0"/>
</p:tagLst>
</file>

<file path=ppt/theme/theme1.xml><?xml version="1.0" encoding="utf-8"?>
<a:theme xmlns:r="http://schemas.openxmlformats.org/officeDocument/2006/relationships" xmlns:a="http://schemas.openxmlformats.org/drawingml/2006/main" name="Office Theme">
  <a:themeElements>
    <a:clrScheme name="Custom 5">
      <a:dk1>
        <a:srgbClr val="B8363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Template>Office Theme</Template>
  <Company/>
  <PresentationFormat>Widescreen</PresentationFormat>
  <Paragraphs>281</Paragraphs>
  <Slides>25</Slides>
  <Notes>25</Notes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baseType="lpstr" size="26">
      <vt:lpstr>Office Theme</vt:lpstr>
      <vt:lpstr>ENTERPRISE RISK CAPTIVE INSURANCE COMPANIES:RISK MANAGEMENT TOOLS FOR FAMILY HELD BUSINESSESAFHE 2018 ANNUAL CONFERENCEAPRIL 20, 2018</vt:lpstr>
      <vt:lpstr>Objectives:</vt:lpstr>
      <vt:lpstr>What is a Captive?</vt:lpstr>
      <vt:lpstr>Common Types of Captive</vt:lpstr>
      <vt:lpstr>What is an Enterprise Risk Captive?</vt:lpstr>
      <vt:lpstr>What are non-traditional risks?</vt:lpstr>
      <vt:lpstr>Insurable Risks That May Result in Loss of Business Income</vt:lpstr>
      <vt:lpstr>Basic Captive Structure</vt:lpstr>
      <vt:lpstr>Why Implement a Captive?Risk Management and Other Benefits</vt:lpstr>
      <vt:lpstr>Underwriting</vt:lpstr>
      <vt:lpstr>Third Party Review and Analysis</vt:lpstr>
      <vt:lpstr>Slide 12</vt:lpstr>
      <vt:lpstr>Claim Example: First dollar risk sharing</vt:lpstr>
      <vt:lpstr>Tax treatment</vt:lpstr>
      <vt:lpstr>How does 831(b) work?</vt:lpstr>
      <vt:lpstr>Current IRS Environment</vt:lpstr>
      <vt:lpstr>Current IRS EnvironmentIRS Activity</vt:lpstr>
      <vt:lpstr>Current IRS Environment</vt:lpstr>
      <vt:lpstr>Enterprise Risk Group Captive Solution</vt:lpstr>
      <vt:lpstr>IRS ScrutinyAVOID DOING THESE THINGS!</vt:lpstr>
      <vt:lpstr>Implementation Process</vt:lpstr>
      <vt:lpstr>Slide 22</vt:lpstr>
      <vt:lpstr>Slide 23</vt:lpstr>
      <vt:lpstr>How to Build a Conservative Captive</vt:lpstr>
      <vt:lpstr>Questions?</vt:lpstr>
    </vt:vector>
  </TitlesOfParts>
  <LinksUpToDate>0</LinksUpToDate>
  <SharedDoc>0</SharedDoc>
  <HyperlinksChanged>0</HyperlinksChanged>
  <Application>Aspose.Slides for .NET</Application>
  <AppVersion>16.0600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cp:revision>1</cp:revision>
  <cp:lastPrinted>2018-06-01T19:13:19.1156900Z</cp:lastPrinted>
  <dcterms:created xsi:type="dcterms:W3CDTF">2018-06-01T19:13:19.1156900Z</dcterms:created>
  <dcterms:modified xsi:type="dcterms:W3CDTF">2018-06-01T19:13:19.1156900Z</dcterms:modified>
</cp:coreProperties>
</file>